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8116" autoAdjust="0"/>
  </p:normalViewPr>
  <p:slideViewPr>
    <p:cSldViewPr>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8/9/2018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8/9/2018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533400"/>
            <a:ext cx="8229600" cy="156966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fa-IR" sz="3200" b="1" dirty="0" smtClean="0">
                <a:ln w="11430"/>
                <a:solidFill>
                  <a:schemeClr val="bg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رفتار های مخرب </a:t>
            </a:r>
          </a:p>
          <a:p>
            <a:pPr algn="ctr" rtl="1"/>
            <a:r>
              <a:rPr lang="fa-IR" sz="3200" b="1" dirty="0" smtClean="0">
                <a:ln w="11430"/>
                <a:solidFill>
                  <a:schemeClr val="bg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اختلالات سلوک </a:t>
            </a:r>
          </a:p>
          <a:p>
            <a:pPr algn="ctr" rtl="1"/>
            <a:r>
              <a:rPr lang="fa-IR" sz="3200" b="1" dirty="0" smtClean="0">
                <a:ln w="11430"/>
                <a:solidFill>
                  <a:schemeClr val="bg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اختلالات کنترل تکانه</a:t>
            </a:r>
            <a:endParaRPr lang="en-US" sz="3200" b="1" dirty="0">
              <a:ln w="11430"/>
              <a:solidFill>
                <a:schemeClr val="bg2">
                  <a:lumMod val="60000"/>
                  <a:lumOff val="4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8" name="TextBox 7"/>
          <p:cNvSpPr txBox="1"/>
          <p:nvPr/>
        </p:nvSpPr>
        <p:spPr>
          <a:xfrm>
            <a:off x="1600200" y="2438400"/>
            <a:ext cx="6324600" cy="3970318"/>
          </a:xfrm>
          <a:prstGeom prst="rect">
            <a:avLst/>
          </a:prstGeom>
          <a:noFill/>
        </p:spPr>
        <p:txBody>
          <a:bodyPr wrap="square" rtlCol="0">
            <a:spAutoFit/>
          </a:bodyPr>
          <a:lstStyle/>
          <a:p>
            <a:pPr algn="ctr" rtl="1"/>
            <a:r>
              <a:rPr lang="fa-IR" sz="2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ahoma" pitchFamily="34" charset="0"/>
                <a:ea typeface="Tahoma" pitchFamily="34" charset="0"/>
                <a:cs typeface="Tahoma" pitchFamily="34" charset="0"/>
              </a:rPr>
              <a:t>ایمان </a:t>
            </a:r>
            <a:r>
              <a:rPr lang="fa-IR" sz="2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ahoma" pitchFamily="34" charset="0"/>
                <a:ea typeface="Tahoma" pitchFamily="34" charset="0"/>
                <a:cs typeface="Tahoma" pitchFamily="34" charset="0"/>
              </a:rPr>
              <a:t>میاهی</a:t>
            </a:r>
          </a:p>
          <a:p>
            <a:pPr algn="ctr" rtl="1"/>
            <a:endParaRPr lang="fa-IR" sz="2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ahoma" pitchFamily="34" charset="0"/>
              <a:ea typeface="Tahoma" pitchFamily="34" charset="0"/>
              <a:cs typeface="Tahoma" pitchFamily="34" charset="0"/>
            </a:endParaRPr>
          </a:p>
          <a:p>
            <a:pPr algn="ctr" rtl="1"/>
            <a:r>
              <a:rPr lang="fa-IR" sz="2800" b="1" dirty="0" smtClean="0">
                <a:ln w="24500" cmpd="dbl">
                  <a:solidFill>
                    <a:schemeClr val="accent2">
                      <a:shade val="85000"/>
                      <a:satMod val="155000"/>
                    </a:schemeClr>
                  </a:solidFill>
                  <a:prstDash val="solid"/>
                  <a:miter lim="800000"/>
                </a:ln>
                <a:solidFill>
                  <a:schemeClr val="tx2"/>
                </a:solidFill>
                <a:effectLst>
                  <a:outerShdw blurRad="38100" dist="38100" dir="7020000" algn="tl">
                    <a:srgbClr val="000000">
                      <a:alpha val="35000"/>
                    </a:srgbClr>
                  </a:outerShdw>
                </a:effectLst>
                <a:latin typeface="Tahoma" pitchFamily="34" charset="0"/>
                <a:ea typeface="Tahoma" pitchFamily="34" charset="0"/>
                <a:cs typeface="Tahoma" pitchFamily="34" charset="0"/>
              </a:rPr>
              <a:t>تحت نظارت دکتر ادیبی </a:t>
            </a:r>
          </a:p>
          <a:p>
            <a:pPr algn="ctr" rtl="1"/>
            <a:r>
              <a:rPr lang="fa-IR" sz="2800" b="1" dirty="0" smtClean="0">
                <a:ln w="24500" cmpd="dbl">
                  <a:solidFill>
                    <a:schemeClr val="accent2">
                      <a:shade val="85000"/>
                      <a:satMod val="155000"/>
                    </a:schemeClr>
                  </a:solidFill>
                  <a:prstDash val="solid"/>
                  <a:miter lim="800000"/>
                </a:ln>
                <a:solidFill>
                  <a:schemeClr val="tx2"/>
                </a:solidFill>
                <a:effectLst>
                  <a:outerShdw blurRad="38100" dist="38100" dir="7020000" algn="tl">
                    <a:srgbClr val="000000">
                      <a:alpha val="35000"/>
                    </a:srgbClr>
                  </a:outerShdw>
                </a:effectLst>
                <a:latin typeface="Tahoma" pitchFamily="34" charset="0"/>
                <a:ea typeface="Tahoma" pitchFamily="34" charset="0"/>
                <a:cs typeface="Tahoma" pitchFamily="34" charset="0"/>
              </a:rPr>
              <a:t>       </a:t>
            </a:r>
            <a:endParaRPr lang="fa-IR" sz="2800" b="1" dirty="0" smtClean="0">
              <a:ln w="24500" cmpd="dbl">
                <a:solidFill>
                  <a:schemeClr val="accent2">
                    <a:shade val="85000"/>
                    <a:satMod val="155000"/>
                  </a:schemeClr>
                </a:solidFill>
                <a:prstDash val="solid"/>
                <a:miter lim="800000"/>
              </a:ln>
              <a:solidFill>
                <a:schemeClr val="tx2"/>
              </a:solidFill>
              <a:effectLst>
                <a:outerShdw blurRad="38100" dist="38100" dir="7020000" algn="tl">
                  <a:srgbClr val="000000">
                    <a:alpha val="35000"/>
                  </a:srgbClr>
                </a:outerShdw>
              </a:effectLst>
              <a:latin typeface="Tahoma" pitchFamily="34" charset="0"/>
              <a:ea typeface="Tahoma" pitchFamily="34" charset="0"/>
              <a:cs typeface="Tahoma" pitchFamily="34" charset="0"/>
            </a:endParaRPr>
          </a:p>
          <a:p>
            <a:pPr algn="ctr" rtl="1"/>
            <a:r>
              <a:rPr lang="fa-IR" sz="2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ahoma" pitchFamily="34" charset="0"/>
                <a:ea typeface="Tahoma" pitchFamily="34" charset="0"/>
                <a:cs typeface="Tahoma" pitchFamily="34" charset="0"/>
              </a:rPr>
              <a:t>با تشکر از جناب دکتر ولی زاده</a:t>
            </a:r>
          </a:p>
          <a:p>
            <a:pPr algn="ctr" rtl="1"/>
            <a:endParaRPr lang="fa-IR" sz="2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ahoma" pitchFamily="34" charset="0"/>
              <a:ea typeface="Tahoma" pitchFamily="34" charset="0"/>
              <a:cs typeface="Tahoma" pitchFamily="34" charset="0"/>
            </a:endParaRPr>
          </a:p>
          <a:p>
            <a:pPr algn="ctr" rtl="1"/>
            <a:endParaRPr lang="fa-IR" sz="2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ahoma" pitchFamily="34" charset="0"/>
              <a:ea typeface="Tahoma" pitchFamily="34" charset="0"/>
              <a:cs typeface="Tahoma" pitchFamily="34" charset="0"/>
            </a:endParaRPr>
          </a:p>
          <a:p>
            <a:pPr algn="ctr" rtl="1"/>
            <a:endParaRPr lang="fa-IR" sz="28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ahoma" pitchFamily="34" charset="0"/>
              <a:ea typeface="Tahoma" pitchFamily="34" charset="0"/>
              <a:cs typeface="Tahoma" pitchFamily="34" charset="0"/>
            </a:endParaRPr>
          </a:p>
          <a:p>
            <a:pPr algn="ctr" rtl="1"/>
            <a:r>
              <a:rPr lang="fa-IR" sz="2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ahoma" pitchFamily="34" charset="0"/>
                <a:ea typeface="Tahoma" pitchFamily="34" charset="0"/>
                <a:cs typeface="Tahoma" pitchFamily="34" charset="0"/>
              </a:rPr>
              <a:t>تیر </a:t>
            </a:r>
            <a:r>
              <a:rPr lang="fa-IR" sz="2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ahoma" pitchFamily="34" charset="0"/>
                <a:ea typeface="Tahoma" pitchFamily="34" charset="0"/>
                <a:cs typeface="Tahoma" pitchFamily="34" charset="0"/>
              </a:rPr>
              <a:t>97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72490"/>
            <a:ext cx="8534400" cy="6186309"/>
          </a:xfrm>
          <a:prstGeom prst="rect">
            <a:avLst/>
          </a:prstGeom>
        </p:spPr>
        <p:txBody>
          <a:bodyPr wrap="square">
            <a:spAutoFit/>
          </a:bodyPr>
          <a:lstStyle/>
          <a:p>
            <a:pPr algn="just" rtl="1"/>
            <a:r>
              <a:rPr lang="fa-IR" dirty="0" smtClean="0"/>
              <a:t>موارد زیر ممکن است مقدم بر دوره‌های پرخاشگرانه یا همراه با آن‌ها باشد:</a:t>
            </a:r>
          </a:p>
          <a:p>
            <a:pPr algn="just" rtl="1">
              <a:buFont typeface="Arial" pitchFamily="34" charset="0"/>
              <a:buChar char="•"/>
            </a:pPr>
            <a:r>
              <a:rPr lang="fa-IR" dirty="0" smtClean="0"/>
              <a:t> غیض</a:t>
            </a:r>
          </a:p>
          <a:p>
            <a:pPr algn="just" rtl="1">
              <a:buFont typeface="Arial" pitchFamily="34" charset="0"/>
              <a:buChar char="•"/>
            </a:pPr>
            <a:r>
              <a:rPr lang="fa-IR" dirty="0" smtClean="0"/>
              <a:t> تحریک پذیری</a:t>
            </a:r>
          </a:p>
          <a:p>
            <a:pPr algn="just" rtl="1">
              <a:buFont typeface="Arial" pitchFamily="34" charset="0"/>
              <a:buChar char="•"/>
            </a:pPr>
            <a:r>
              <a:rPr lang="fa-IR" dirty="0" smtClean="0"/>
              <a:t> افزایش انرژی</a:t>
            </a:r>
          </a:p>
          <a:p>
            <a:pPr algn="just" rtl="1">
              <a:buFont typeface="Arial" pitchFamily="34" charset="0"/>
              <a:buChar char="•"/>
            </a:pPr>
            <a:r>
              <a:rPr lang="fa-IR" dirty="0" smtClean="0"/>
              <a:t> افکار سبقت جو (فکری که از فکر دیگر سبقت می‌گیرد)</a:t>
            </a:r>
          </a:p>
          <a:p>
            <a:pPr algn="just" rtl="1">
              <a:buFont typeface="Arial" pitchFamily="34" charset="0"/>
              <a:buChar char="•"/>
            </a:pPr>
            <a:r>
              <a:rPr lang="fa-IR" dirty="0" smtClean="0"/>
              <a:t> مور مور شدن</a:t>
            </a:r>
          </a:p>
          <a:p>
            <a:pPr algn="just" rtl="1">
              <a:buFont typeface="Arial" pitchFamily="34" charset="0"/>
              <a:buChar char="•"/>
            </a:pPr>
            <a:r>
              <a:rPr lang="fa-IR" dirty="0" smtClean="0"/>
              <a:t> رعشه</a:t>
            </a:r>
          </a:p>
          <a:p>
            <a:pPr algn="just" rtl="1">
              <a:buFont typeface="Arial" pitchFamily="34" charset="0"/>
              <a:buChar char="•"/>
            </a:pPr>
            <a:r>
              <a:rPr lang="fa-IR" dirty="0" smtClean="0"/>
              <a:t> تپش قلب</a:t>
            </a:r>
          </a:p>
          <a:p>
            <a:pPr algn="just" rtl="1">
              <a:buFont typeface="Arial" pitchFamily="34" charset="0"/>
              <a:buChar char="•"/>
            </a:pPr>
            <a:r>
              <a:rPr lang="fa-IR" dirty="0" smtClean="0"/>
              <a:t> تنگی قفسه سینه</a:t>
            </a:r>
          </a:p>
          <a:p>
            <a:pPr algn="just" rtl="1">
              <a:buFont typeface="Arial" pitchFamily="34" charset="0"/>
              <a:buChar char="•"/>
            </a:pPr>
            <a:endParaRPr lang="fa-IR" dirty="0" smtClean="0"/>
          </a:p>
          <a:p>
            <a:pPr algn="just" rtl="1"/>
            <a:r>
              <a:rPr lang="fa-IR" dirty="0" smtClean="0"/>
              <a:t>طغیان‌های رفتاری و کلامی انفجاری متناسب با موقعیت نیست، بدون تفکر در رابطه با عواقب آن رخ می‌دهد و می‌تواند شامل این موارد شود:</a:t>
            </a:r>
          </a:p>
          <a:p>
            <a:pPr algn="just" rtl="1">
              <a:buFont typeface="Arial" pitchFamily="34" charset="0"/>
              <a:buChar char="•"/>
            </a:pPr>
            <a:r>
              <a:rPr lang="fa-IR" dirty="0" smtClean="0"/>
              <a:t> از کوره دررفتن</a:t>
            </a:r>
          </a:p>
          <a:p>
            <a:pPr algn="just" rtl="1">
              <a:buFont typeface="Arial" pitchFamily="34" charset="0"/>
              <a:buChar char="•"/>
            </a:pPr>
            <a:r>
              <a:rPr lang="fa-IR" dirty="0" smtClean="0"/>
              <a:t> با تندی صحبت کردن</a:t>
            </a:r>
          </a:p>
          <a:p>
            <a:pPr algn="just" rtl="1">
              <a:buFont typeface="Arial" pitchFamily="34" charset="0"/>
              <a:buChar char="•"/>
            </a:pPr>
            <a:r>
              <a:rPr lang="fa-IR" dirty="0" smtClean="0"/>
              <a:t> جربحث کردن</a:t>
            </a:r>
          </a:p>
          <a:p>
            <a:pPr algn="just" rtl="1">
              <a:buFont typeface="Arial" pitchFamily="34" charset="0"/>
              <a:buChar char="•"/>
            </a:pPr>
            <a:r>
              <a:rPr lang="fa-IR" dirty="0" smtClean="0"/>
              <a:t> داد زدن</a:t>
            </a:r>
          </a:p>
          <a:p>
            <a:pPr algn="just" rtl="1">
              <a:buFont typeface="Arial" pitchFamily="34" charset="0"/>
              <a:buChar char="•"/>
            </a:pPr>
            <a:r>
              <a:rPr lang="fa-IR" dirty="0" smtClean="0"/>
              <a:t> زدن، تنه زدن، هل دادن</a:t>
            </a:r>
          </a:p>
          <a:p>
            <a:pPr algn="just" rtl="1">
              <a:buFont typeface="Arial" pitchFamily="34" charset="0"/>
              <a:buChar char="•"/>
            </a:pPr>
            <a:r>
              <a:rPr lang="fa-IR" dirty="0" smtClean="0"/>
              <a:t> دعواهای فیزیکی</a:t>
            </a:r>
          </a:p>
          <a:p>
            <a:pPr algn="just" rtl="1">
              <a:buFont typeface="Arial" pitchFamily="34" charset="0"/>
              <a:buChar char="•"/>
            </a:pPr>
            <a:r>
              <a:rPr lang="fa-IR" dirty="0" smtClean="0"/>
              <a:t> تخریب اموال</a:t>
            </a:r>
          </a:p>
          <a:p>
            <a:pPr algn="just" rtl="1">
              <a:buFont typeface="Arial" pitchFamily="34" charset="0"/>
              <a:buChar char="•"/>
            </a:pPr>
            <a:r>
              <a:rPr lang="fa-IR" dirty="0" smtClean="0"/>
              <a:t> تهدید یا حمله به مردم و حیوانات</a:t>
            </a:r>
          </a:p>
          <a:p>
            <a:pPr algn="just" rtl="1"/>
            <a:r>
              <a:rPr lang="fa-IR" dirty="0" smtClean="0"/>
              <a:t/>
            </a:r>
            <a:br>
              <a:rPr lang="fa-IR"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62000"/>
            <a:ext cx="8458200" cy="4524315"/>
          </a:xfrm>
          <a:prstGeom prst="rect">
            <a:avLst/>
          </a:prstGeom>
        </p:spPr>
        <p:txBody>
          <a:bodyPr wrap="square">
            <a:spAutoFit/>
          </a:bodyPr>
          <a:lstStyle/>
          <a:p>
            <a:pPr algn="just" rtl="1"/>
            <a:r>
              <a:rPr lang="fa-IR" b="1" dirty="0" smtClean="0"/>
              <a:t>تشخیص (</a:t>
            </a:r>
            <a:r>
              <a:rPr lang="en-US" b="1" dirty="0" smtClean="0"/>
              <a:t>DSM-5</a:t>
            </a:r>
            <a:r>
              <a:rPr lang="fa-IR" b="1" dirty="0" smtClean="0"/>
              <a:t>)</a:t>
            </a:r>
          </a:p>
          <a:p>
            <a:pPr algn="just" rtl="1"/>
            <a:r>
              <a:rPr lang="fa-IR" dirty="0" smtClean="0"/>
              <a:t>فوران‌های رفتاری راجعه (عودکننده) که نشانگر نقص در کنترل تکانه‌های پرخاشگری است و به صورت یکی از موارد زیر نمایان می‌شود:</a:t>
            </a:r>
          </a:p>
          <a:p>
            <a:pPr algn="just" rtl="1">
              <a:buFont typeface="Arial" pitchFamily="34" charset="0"/>
              <a:buChar char="•"/>
            </a:pPr>
            <a:r>
              <a:rPr lang="fa-IR" dirty="0" smtClean="0"/>
              <a:t> پرخاشگری کلامی (مانند از کوره دررفتن، ایرادگیری، جربحث یا جنگ کلامی) یا پرخاشگری فیزیکی نسبت به اموال، حیوانات یا سایر افراد که به صورت دوبار در هفته و به‌طور متوسط برای یک دوره سه‌ماهه روی می‌دهد. این پرخاشگری فیزیکی باعث آسیب دیدن یا تخریب اموال و جراحت جسمانی حیوانات یا دیگر افراد نمی‌گردد.</a:t>
            </a:r>
          </a:p>
          <a:p>
            <a:pPr algn="just" rtl="1">
              <a:buFont typeface="Arial" pitchFamily="34" charset="0"/>
              <a:buChar char="•"/>
            </a:pPr>
            <a:r>
              <a:rPr lang="fa-IR" dirty="0" smtClean="0"/>
              <a:t> سه فوران رفتاری مرتبط با آسیب زدن یا تخریب اموال یا حمله جسمانی به حیوانات یا دیگر افراد که در یک دوره ۱۲ ماهه روی می‌دهد.</a:t>
            </a:r>
          </a:p>
          <a:p>
            <a:pPr algn="just" rtl="1">
              <a:buFont typeface="Arial" pitchFamily="34" charset="0"/>
              <a:buChar char="•"/>
            </a:pPr>
            <a:r>
              <a:rPr lang="fa-IR" dirty="0" smtClean="0"/>
              <a:t> شدت پرخاشگری ابراز شده در طول فوران‌های راجعه (عودکننده) به‌طور چشمگیری نا متناسب با محرک یا هر نوع استرس زای روانی اجتماعی آشکار ساز است.</a:t>
            </a:r>
          </a:p>
          <a:p>
            <a:pPr algn="just" rtl="1">
              <a:buFont typeface="Arial" pitchFamily="34" charset="0"/>
              <a:buChar char="•"/>
            </a:pPr>
            <a:r>
              <a:rPr lang="fa-IR" dirty="0" smtClean="0"/>
              <a:t> این فوران‌های پرخاشگری از پیش برنامه‌ریزی شده نیست (یعنی تکانشی یا مبتنی بر خشم است) و به قصد دستیابی به هدف‌های ملموس (مانند پول، قدرت، ارعاب) صورت نمی‌گیرد.</a:t>
            </a:r>
          </a:p>
          <a:p>
            <a:pPr algn="just" rtl="1">
              <a:buFont typeface="Arial" pitchFamily="34" charset="0"/>
              <a:buChar char="•"/>
            </a:pPr>
            <a:r>
              <a:rPr lang="fa-IR" dirty="0" smtClean="0"/>
              <a:t> این فوران‌های پرخاشگری باعث آشفتگی چشمگیری در فرد می‌گردد یا به تخریب کارکرد شغلی یا بین فردی منجر می‌گردد یا با پیامدهای مالی یا قانونی همراه است.</a:t>
            </a:r>
          </a:p>
          <a:p>
            <a:pPr algn="just" rtl="1">
              <a:buFont typeface="Arial" pitchFamily="34" charset="0"/>
              <a:buChar char="•"/>
            </a:pPr>
            <a:r>
              <a:rPr lang="fa-IR" dirty="0" smtClean="0"/>
              <a:t> سن تقویمی دستکم ۶ سال (یا معادل سطح رشدی آن) است.</a:t>
            </a:r>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90600"/>
            <a:ext cx="8305800" cy="1477328"/>
          </a:xfrm>
          <a:prstGeom prst="rect">
            <a:avLst/>
          </a:prstGeom>
        </p:spPr>
        <p:txBody>
          <a:bodyPr wrap="square">
            <a:spAutoFit/>
          </a:bodyPr>
          <a:lstStyle/>
          <a:p>
            <a:pPr algn="just" rtl="1"/>
            <a:r>
              <a:rPr lang="fa-IR" b="1" dirty="0" smtClean="0"/>
              <a:t>درمان</a:t>
            </a:r>
          </a:p>
          <a:p>
            <a:pPr algn="just" rtl="1"/>
            <a:r>
              <a:rPr lang="fa-IR" dirty="0" smtClean="0"/>
              <a:t>تنها یک درمان خاص برای هر کسی که مبتلا به اختلال انفجاری متناوب است، وجود ندارد. درمان اختلال انفجاری متناوب عمدتاً شامل روان درمانی (فردی و گروهی)، آموزش والدین و دارو درمانی می‌شود.</a:t>
            </a:r>
          </a:p>
          <a:p>
            <a:pPr algn="just" rtl="1"/>
            <a:r>
              <a:rPr lang="fa-IR" dirty="0" smtClean="0"/>
              <a:t>انواع مختلفی از داروها ممکن است در درمان اختلال انفجاری متناوب کمک‌کننده باشد. داروها ممکن است شامل ضدافسردگی‌های خاص مخصوصاً </a:t>
            </a:r>
            <a:r>
              <a:rPr lang="en-US" dirty="0" smtClean="0"/>
              <a:t>SSRI</a:t>
            </a:r>
            <a:r>
              <a:rPr lang="fa-IR" dirty="0" smtClean="0"/>
              <a:t> ها یا تثبیت‌کننده‌های خلقی ضد تشنج یا دیگر داروها شود.</a:t>
            </a:r>
            <a:endParaRPr lang="fa-IR" dirty="0"/>
          </a:p>
        </p:txBody>
      </p:sp>
      <p:pic>
        <p:nvPicPr>
          <p:cNvPr id="6146" name="Picture 2" descr="C:\Users\royal\Desktop\x5.jpg"/>
          <p:cNvPicPr>
            <a:picLocks noChangeAspect="1" noChangeArrowheads="1"/>
          </p:cNvPicPr>
          <p:nvPr/>
        </p:nvPicPr>
        <p:blipFill>
          <a:blip r:embed="rId2"/>
          <a:srcRect/>
          <a:stretch>
            <a:fillRect/>
          </a:stretch>
        </p:blipFill>
        <p:spPr bwMode="auto">
          <a:xfrm rot="20351227">
            <a:off x="3680768" y="4727898"/>
            <a:ext cx="1983740" cy="1352550"/>
          </a:xfrm>
          <a:prstGeom prst="rect">
            <a:avLst/>
          </a:prstGeom>
          <a:noFill/>
        </p:spPr>
      </p:pic>
      <p:pic>
        <p:nvPicPr>
          <p:cNvPr id="6147" name="Picture 3" descr="C:\Users\royal\Desktop\psychotherapy-hands.jpg"/>
          <p:cNvPicPr>
            <a:picLocks noChangeAspect="1" noChangeArrowheads="1"/>
          </p:cNvPicPr>
          <p:nvPr/>
        </p:nvPicPr>
        <p:blipFill>
          <a:blip r:embed="rId3"/>
          <a:srcRect/>
          <a:stretch>
            <a:fillRect/>
          </a:stretch>
        </p:blipFill>
        <p:spPr bwMode="auto">
          <a:xfrm rot="1483886">
            <a:off x="617840" y="3130978"/>
            <a:ext cx="2590800" cy="1700212"/>
          </a:xfrm>
          <a:prstGeom prst="rect">
            <a:avLst/>
          </a:prstGeom>
          <a:noFill/>
        </p:spPr>
      </p:pic>
      <p:pic>
        <p:nvPicPr>
          <p:cNvPr id="6148" name="Picture 4" descr="C:\Users\royal\Desktop\images (3).jpg"/>
          <p:cNvPicPr>
            <a:picLocks noChangeAspect="1" noChangeArrowheads="1"/>
          </p:cNvPicPr>
          <p:nvPr/>
        </p:nvPicPr>
        <p:blipFill>
          <a:blip r:embed="rId4"/>
          <a:srcRect/>
          <a:stretch>
            <a:fillRect/>
          </a:stretch>
        </p:blipFill>
        <p:spPr bwMode="auto">
          <a:xfrm rot="687951">
            <a:off x="6090711" y="2986151"/>
            <a:ext cx="2619375" cy="174307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90600"/>
            <a:ext cx="8382000" cy="1754326"/>
          </a:xfrm>
          <a:prstGeom prst="rect">
            <a:avLst/>
          </a:prstGeom>
        </p:spPr>
        <p:txBody>
          <a:bodyPr wrap="square">
            <a:spAutoFit/>
          </a:bodyPr>
          <a:lstStyle/>
          <a:p>
            <a:pPr algn="r" rtl="1"/>
            <a:r>
              <a:rPr lang="fa-IR" dirty="0" smtClean="0"/>
              <a:t>اختلال سلوک</a:t>
            </a:r>
          </a:p>
          <a:p>
            <a:pPr algn="just" rtl="1"/>
            <a:r>
              <a:rPr lang="fa-IR" dirty="0" smtClean="0"/>
              <a:t>عبارت است از رفتاری که حقوق اساسی دیگران و هنجارهای اجتماعی متناسب با سن را نقض می‌کند، پرخاشگری ، ویرانی و تخریب اموال ، سرقت و تقلب ، دروغگویی و... در میان کودکان مبتلا به اختلال سلوک مشاهده می‌شود. این اختلال در میان پسران ، رایج‌تر است و در سطح جهانی دیده می‌شود. این مشکل اختصاص به موقعیت ندارد. بلکه مشکلات سلوک در مدرسه ، در خانه ، در جامعه و با همسالان مشاهده می‌شود.</a:t>
            </a:r>
            <a:endParaRPr lang="en-US" dirty="0"/>
          </a:p>
        </p:txBody>
      </p:sp>
      <p:pic>
        <p:nvPicPr>
          <p:cNvPr id="7171" name="Picture 3" descr="C:\Users\royal\Desktop\download (5).jpg"/>
          <p:cNvPicPr>
            <a:picLocks noChangeAspect="1" noChangeArrowheads="1"/>
          </p:cNvPicPr>
          <p:nvPr/>
        </p:nvPicPr>
        <p:blipFill>
          <a:blip r:embed="rId2"/>
          <a:srcRect/>
          <a:stretch>
            <a:fillRect/>
          </a:stretch>
        </p:blipFill>
        <p:spPr bwMode="auto">
          <a:xfrm rot="19806466">
            <a:off x="3633078" y="2841818"/>
            <a:ext cx="2066453" cy="1676400"/>
          </a:xfrm>
          <a:prstGeom prst="rect">
            <a:avLst/>
          </a:prstGeom>
          <a:noFill/>
        </p:spPr>
      </p:pic>
      <p:pic>
        <p:nvPicPr>
          <p:cNvPr id="7172" name="Picture 4" descr="C:\Users\royal\Desktop\IMAGE634594183379527500.jpg"/>
          <p:cNvPicPr>
            <a:picLocks noChangeAspect="1" noChangeArrowheads="1"/>
          </p:cNvPicPr>
          <p:nvPr/>
        </p:nvPicPr>
        <p:blipFill>
          <a:blip r:embed="rId3"/>
          <a:srcRect/>
          <a:stretch>
            <a:fillRect/>
          </a:stretch>
        </p:blipFill>
        <p:spPr bwMode="auto">
          <a:xfrm rot="18626705">
            <a:off x="519840" y="3635975"/>
            <a:ext cx="2667000" cy="1996440"/>
          </a:xfrm>
          <a:prstGeom prst="rect">
            <a:avLst/>
          </a:prstGeom>
          <a:noFill/>
        </p:spPr>
      </p:pic>
      <p:pic>
        <p:nvPicPr>
          <p:cNvPr id="7173" name="Picture 5" descr="C:\Users\royal\Desktop\download (6).jpg"/>
          <p:cNvPicPr>
            <a:picLocks noChangeAspect="1" noChangeArrowheads="1"/>
          </p:cNvPicPr>
          <p:nvPr/>
        </p:nvPicPr>
        <p:blipFill>
          <a:blip r:embed="rId4"/>
          <a:srcRect/>
          <a:stretch>
            <a:fillRect/>
          </a:stretch>
        </p:blipFill>
        <p:spPr bwMode="auto">
          <a:xfrm rot="1549126">
            <a:off x="4946534" y="4641733"/>
            <a:ext cx="1777366" cy="1777366"/>
          </a:xfrm>
          <a:prstGeom prst="rect">
            <a:avLst/>
          </a:prstGeom>
          <a:noFill/>
        </p:spPr>
      </p:pic>
      <p:pic>
        <p:nvPicPr>
          <p:cNvPr id="7174" name="Picture 6" descr="C:\Users\royal\Desktop\download (7).jpg"/>
          <p:cNvPicPr>
            <a:picLocks noChangeAspect="1" noChangeArrowheads="1"/>
          </p:cNvPicPr>
          <p:nvPr/>
        </p:nvPicPr>
        <p:blipFill>
          <a:blip r:embed="rId5"/>
          <a:srcRect/>
          <a:stretch>
            <a:fillRect/>
          </a:stretch>
        </p:blipFill>
        <p:spPr bwMode="auto">
          <a:xfrm>
            <a:off x="6248400" y="3048000"/>
            <a:ext cx="2705100" cy="16859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38200"/>
            <a:ext cx="7924800" cy="3693319"/>
          </a:xfrm>
          <a:prstGeom prst="rect">
            <a:avLst/>
          </a:prstGeom>
        </p:spPr>
        <p:txBody>
          <a:bodyPr wrap="square">
            <a:spAutoFit/>
          </a:bodyPr>
          <a:lstStyle/>
          <a:p>
            <a:pPr algn="r" rtl="1"/>
            <a:r>
              <a:rPr lang="fa-IR" b="1" dirty="0" smtClean="0"/>
              <a:t>ملاک تشخیص اختلال سلوک</a:t>
            </a:r>
          </a:p>
          <a:p>
            <a:pPr algn="r" rtl="1"/>
            <a:endParaRPr lang="fa-IR" b="1" dirty="0" smtClean="0"/>
          </a:p>
          <a:p>
            <a:pPr algn="r" rtl="1">
              <a:buFont typeface="Arial" pitchFamily="34" charset="0"/>
              <a:buChar char="•"/>
            </a:pPr>
            <a:r>
              <a:rPr lang="fa-IR" dirty="0" smtClean="0"/>
              <a:t> پرخاشگری نسبت به انسانها و حیوانات</a:t>
            </a:r>
          </a:p>
          <a:p>
            <a:pPr algn="r" rtl="1">
              <a:buFont typeface="Arial" pitchFamily="34" charset="0"/>
              <a:buChar char="•"/>
            </a:pPr>
            <a:r>
              <a:rPr lang="fa-IR" dirty="0" smtClean="0"/>
              <a:t> غالبا دیگران را مورد زورگویی ، تهدید یا ارعاب قرار می‌دهد.</a:t>
            </a:r>
          </a:p>
          <a:p>
            <a:pPr algn="r" rtl="1">
              <a:buFont typeface="Arial" pitchFamily="34" charset="0"/>
              <a:buChar char="•"/>
            </a:pPr>
            <a:r>
              <a:rPr lang="fa-IR" dirty="0" smtClean="0"/>
              <a:t> غالبا نزاع را شروع می‌کند.</a:t>
            </a:r>
          </a:p>
          <a:p>
            <a:pPr algn="r" rtl="1">
              <a:buFont typeface="Arial" pitchFamily="34" charset="0"/>
              <a:buChar char="•"/>
            </a:pPr>
            <a:r>
              <a:rPr lang="fa-IR" dirty="0" smtClean="0"/>
              <a:t> از لحاظ جسمی به دیگران بی‌رحمی کرده است.</a:t>
            </a:r>
          </a:p>
          <a:p>
            <a:pPr algn="r" rtl="1">
              <a:buFont typeface="Arial" pitchFamily="34" charset="0"/>
              <a:buChar char="•"/>
            </a:pPr>
            <a:r>
              <a:rPr lang="fa-IR" dirty="0" smtClean="0"/>
              <a:t> در حضور قربانی دزدی کرده است</a:t>
            </a:r>
          </a:p>
          <a:p>
            <a:pPr algn="r" rtl="1">
              <a:buFont typeface="Arial" pitchFamily="34" charset="0"/>
              <a:buChar char="•"/>
            </a:pPr>
            <a:r>
              <a:rPr lang="fa-IR" dirty="0" smtClean="0"/>
              <a:t> تخریب اموال</a:t>
            </a:r>
          </a:p>
          <a:p>
            <a:pPr algn="r" rtl="1">
              <a:buFont typeface="Arial" pitchFamily="34" charset="0"/>
              <a:buChar char="•"/>
            </a:pPr>
            <a:r>
              <a:rPr lang="fa-IR" dirty="0" smtClean="0"/>
              <a:t> آتش افروزی عمدی با نیت آسیب رسانی جدی</a:t>
            </a:r>
          </a:p>
          <a:p>
            <a:pPr algn="r" rtl="1">
              <a:buFont typeface="Arial" pitchFamily="34" charset="0"/>
              <a:buChar char="•"/>
            </a:pPr>
            <a:r>
              <a:rPr lang="fa-IR" dirty="0" smtClean="0"/>
              <a:t> ورود به زور به خانه ، ساختمان یا ماشین دیگران</a:t>
            </a:r>
          </a:p>
          <a:p>
            <a:pPr algn="r" rtl="1">
              <a:buFont typeface="Arial" pitchFamily="34" charset="0"/>
              <a:buChar char="•"/>
            </a:pPr>
            <a:r>
              <a:rPr lang="fa-IR" dirty="0" smtClean="0"/>
              <a:t> دروغگویی برای بدست آوردن کالا ، منافع یا اجتماب از انجام وظایف</a:t>
            </a:r>
          </a:p>
          <a:p>
            <a:pPr algn="r" rtl="1">
              <a:buFont typeface="Arial" pitchFamily="34" charset="0"/>
              <a:buChar char="•"/>
            </a:pPr>
            <a:r>
              <a:rPr lang="fa-IR" dirty="0" smtClean="0"/>
              <a:t> نقض جدی قوانین و مقررات</a:t>
            </a:r>
          </a:p>
          <a:p>
            <a:pPr algn="r" rtl="1">
              <a:buFont typeface="Arial" pitchFamily="34" charset="0"/>
              <a:buChar char="•"/>
            </a:pPr>
            <a:r>
              <a:rPr lang="fa-IR" dirty="0" smtClean="0"/>
              <a:t> تا دیر وقت در خارج از خانه به سر بردن ، علی‌رغم منع از سوی والدین</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14400"/>
            <a:ext cx="8610600" cy="4801314"/>
          </a:xfrm>
          <a:prstGeom prst="rect">
            <a:avLst/>
          </a:prstGeom>
        </p:spPr>
        <p:txBody>
          <a:bodyPr wrap="square">
            <a:spAutoFit/>
          </a:bodyPr>
          <a:lstStyle/>
          <a:p>
            <a:pPr algn="just" rtl="1"/>
            <a:r>
              <a:rPr lang="fa-IR" b="1" dirty="0" smtClean="0"/>
              <a:t>علل اختلال سلوک</a:t>
            </a:r>
          </a:p>
          <a:p>
            <a:pPr algn="just" rtl="1"/>
            <a:r>
              <a:rPr lang="fa-IR" dirty="0" smtClean="0"/>
              <a:t>نمی‌توان یک عامل را به تنهایی در ایجاد این اختلال موثر دانست، بلکه مجموعه‌ای از علل باعث ایجاد این مشکل رفتاری در فرد می‌شوند از جمله مهمترین این عوامل می‌توان به موارد زیر اشاره کرد: </a:t>
            </a:r>
            <a:br>
              <a:rPr lang="fa-IR" dirty="0" smtClean="0"/>
            </a:br>
            <a:r>
              <a:rPr lang="fa-IR" b="1" dirty="0" smtClean="0"/>
              <a:t>پردازش شناختی</a:t>
            </a:r>
          </a:p>
          <a:p>
            <a:pPr algn="just" rtl="1"/>
            <a:r>
              <a:rPr lang="fa-IR" dirty="0" smtClean="0"/>
              <a:t>عواملی که بیشترین ارتباط را با خطر ابتلا به اختلال سلوک دارند ، عبارتند از: خصوصیات کودک ، والدین کودک و الگوهای تعامل بین کودک و والدین.                                                                                </a:t>
            </a:r>
            <a:br>
              <a:rPr lang="fa-IR" dirty="0" smtClean="0"/>
            </a:br>
            <a:endParaRPr lang="fa-IR" dirty="0" smtClean="0"/>
          </a:p>
          <a:p>
            <a:pPr algn="just" rtl="1"/>
            <a:r>
              <a:rPr lang="fa-IR" b="1" dirty="0" smtClean="0"/>
              <a:t>عوامل وراثتی</a:t>
            </a:r>
          </a:p>
          <a:p>
            <a:pPr algn="just" rtl="1"/>
            <a:r>
              <a:rPr lang="fa-IR" dirty="0" smtClean="0"/>
              <a:t>بر اساس مطالعات انجام شده تا به امروز ، اختلال سلوک ممکن است دارای یک جز ارثی باشد. </a:t>
            </a:r>
            <a:br>
              <a:rPr lang="fa-IR" dirty="0" smtClean="0"/>
            </a:br>
            <a:endParaRPr lang="fa-IR" dirty="0" smtClean="0"/>
          </a:p>
          <a:p>
            <a:pPr algn="just" rtl="1"/>
            <a:r>
              <a:rPr lang="fa-IR" b="1" dirty="0" smtClean="0"/>
              <a:t>نقش خانواده</a:t>
            </a:r>
          </a:p>
          <a:p>
            <a:pPr algn="just" rtl="1"/>
            <a:r>
              <a:rPr lang="fa-IR" dirty="0" smtClean="0"/>
              <a:t>خانواده ، زمینه اولیه و عمده اجتماعی شدن است و یافته‌های پژوهشی بسیار ، از این ایده که خانواده عوامل عمده ، در ایجاد اختلال سلوک است ، حمایت کرده‌اند. چهار الگو در خانواده‌های کودکان مبتلا به اختلال سلوک رواج دارد: </a:t>
            </a:r>
            <a:r>
              <a:rPr lang="fa-IR" b="1" dirty="0" smtClean="0"/>
              <a:t>انحراف والدین ، قهر و طرد والدین ، فقدان انضباط یا نظارت بر کودکان و تعارض والدین و طلاق </a:t>
            </a:r>
            <a:r>
              <a:rPr lang="fa-IR" dirty="0" smtClean="0"/>
              <a:t>والدین کودکان مبتلا به اختلال سلوک ، غالبا خودشان منحرف هستند و ناسازگاری ، خشم و گاهی رفتار جنائی ظاهر می سازند.</a:t>
            </a:r>
            <a:br>
              <a:rPr lang="fa-IR"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38200"/>
            <a:ext cx="8610600" cy="3139321"/>
          </a:xfrm>
          <a:prstGeom prst="rect">
            <a:avLst/>
          </a:prstGeom>
        </p:spPr>
        <p:txBody>
          <a:bodyPr wrap="square">
            <a:spAutoFit/>
          </a:bodyPr>
          <a:lstStyle/>
          <a:p>
            <a:pPr algn="just" rtl="1"/>
            <a:r>
              <a:rPr lang="fa-IR" b="1" dirty="0" smtClean="0"/>
              <a:t>درمان اختلال سلوک</a:t>
            </a:r>
          </a:p>
          <a:p>
            <a:pPr algn="just" rtl="1">
              <a:buFont typeface="Arial" pitchFamily="34" charset="0"/>
              <a:buChar char="•"/>
            </a:pPr>
            <a:r>
              <a:rPr lang="fa-IR" dirty="0" smtClean="0"/>
              <a:t> تعارض خانوادگی و مهارتهای ضعیف والدین ، مشخصه روابط خانوادگی کودکان مبتلا به اختلال سلوک است. آموزش والدین رویکردی است که غالبا برای مطالعه و کاربرد درمانی برای این اختلال بکار رفته است. در درمان خانوادگی عمل‌گرا ، مهارتهای کنترل کودکان مستقیما به والدین آموخته می‌شود. این درمانها هدفشان معطوف به از بین بردن تعاملات خانوادگی قهر آمیز همراه با رفتار ضد اجتماعی است.</a:t>
            </a:r>
            <a:endParaRPr lang="en-US" dirty="0" smtClean="0"/>
          </a:p>
          <a:p>
            <a:pPr algn="just" rtl="1">
              <a:buFont typeface="Arial" pitchFamily="34" charset="0"/>
              <a:buChar char="•"/>
            </a:pPr>
            <a:endParaRPr lang="en-US" dirty="0" smtClean="0"/>
          </a:p>
          <a:p>
            <a:pPr algn="just" rtl="1">
              <a:buFont typeface="Arial" pitchFamily="34" charset="0"/>
              <a:buChar char="•"/>
            </a:pPr>
            <a:r>
              <a:rPr lang="en-US" dirty="0" smtClean="0"/>
              <a:t> </a:t>
            </a:r>
            <a:r>
              <a:rPr lang="fa-IR" dirty="0" smtClean="0"/>
              <a:t>از طریق جزوات آموزشی راهنمای کتبی ، تمرین با درمانگر و تکالیف خانگی ، والدین ، تشخیص رفتار مشکل ساز ، مشاهده و ثبت فراوانی رفتار ، پاداش دادن موثر رفتار صحیح و متوقف ساختن پاداش دادن به رفتار نامطلوب را فر می‌گیرند. موفقیت درمانی هنگامی بیشتر است که کودکان مشکل ساز ، به موقع شناسایی شوند. همچنین درمان در مورد خانواده‌هایی که کمتر تحت فشار روانی قرار دارند و وضوع اجتماعی - اقتصادی بهتری دارند، موفق‌تر بوده است. یک رویکرد درمانی دیگر ، متمرکز و معطوف به پردازش شناختی کودک است.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382000" cy="1477328"/>
          </a:xfrm>
          <a:prstGeom prst="rect">
            <a:avLst/>
          </a:prstGeom>
        </p:spPr>
        <p:txBody>
          <a:bodyPr wrap="square">
            <a:spAutoFit/>
          </a:bodyPr>
          <a:lstStyle/>
          <a:p>
            <a:pPr algn="just" rtl="1"/>
            <a:r>
              <a:rPr lang="fa-IR" b="1" dirty="0" smtClean="0"/>
              <a:t>اختلال نافرمانی مقابله جویانه</a:t>
            </a:r>
            <a:endParaRPr lang="en-US" b="1" dirty="0" smtClean="0"/>
          </a:p>
          <a:p>
            <a:pPr algn="just" rtl="1"/>
            <a:r>
              <a:rPr lang="fa-IR" dirty="0" smtClean="0"/>
              <a:t>در ویرایش پنجم راهنمای تشخیصی و آماری اختلالات روانی </a:t>
            </a:r>
            <a:r>
              <a:rPr lang="en-US" dirty="0" smtClean="0"/>
              <a:t> DSM-5</a:t>
            </a:r>
            <a:r>
              <a:rPr lang="fa-IR" dirty="0" smtClean="0"/>
              <a:t>به عنوان یک الگوی خلق عصبی/تحریک پذیر، رفتار مجادله/مقابله ای، یا تلافی جویانه که حداقل شش ماه تدوام داشته باشد، تعریف شده‌است. برخلاف کودکان دچار اختلال سلوک ، کودکان دچار اختلال نافرمانی مقابله جویانه نسبت به افراد یا حیوانات پرخاشگر نیستند، اموال را تخریب نکرده، و الگوی دزدی یا فریب نشان نمی‌دهند. </a:t>
            </a:r>
            <a:endParaRPr lang="fa-IR" dirty="0"/>
          </a:p>
        </p:txBody>
      </p:sp>
      <p:sp>
        <p:nvSpPr>
          <p:cNvPr id="3" name="Rectangle 2"/>
          <p:cNvSpPr/>
          <p:nvPr/>
        </p:nvSpPr>
        <p:spPr>
          <a:xfrm>
            <a:off x="609600" y="2555081"/>
            <a:ext cx="8305800" cy="3693319"/>
          </a:xfrm>
          <a:prstGeom prst="rect">
            <a:avLst/>
          </a:prstGeom>
        </p:spPr>
        <p:txBody>
          <a:bodyPr wrap="square">
            <a:spAutoFit/>
          </a:bodyPr>
          <a:lstStyle/>
          <a:p>
            <a:pPr algn="just" rtl="1"/>
            <a:r>
              <a:rPr lang="fa-IR" dirty="0" smtClean="0"/>
              <a:t>کودک میبایست </a:t>
            </a:r>
            <a:r>
              <a:rPr lang="fa-IR" b="1" dirty="0" smtClean="0"/>
              <a:t>چهار</a:t>
            </a:r>
            <a:r>
              <a:rPr lang="fa-IR" dirty="0" smtClean="0"/>
              <a:t> </a:t>
            </a:r>
            <a:r>
              <a:rPr lang="fa-IR" b="1" dirty="0" smtClean="0"/>
              <a:t>مورد از هشت نشانه </a:t>
            </a:r>
            <a:r>
              <a:rPr lang="fa-IR" dirty="0" smtClean="0"/>
              <a:t>و علامت این اختلال را نشان دهد تا به آستانه تشخیصی برای اختلال نافرمانی مقابله جویانه را برسد.</a:t>
            </a:r>
          </a:p>
          <a:p>
            <a:pPr algn="just" rtl="1"/>
            <a:r>
              <a:rPr lang="fa-IR" dirty="0" smtClean="0"/>
              <a:t>علاوه بر این، برای اینکه تشخیص گذاشته شود علائم و نشانه‌ها باید بیش از </a:t>
            </a:r>
            <a:r>
              <a:rPr lang="fa-IR" b="1" dirty="0" smtClean="0"/>
              <a:t>شش ماه تداوم یافته </a:t>
            </a:r>
            <a:r>
              <a:rPr lang="fa-IR" dirty="0" smtClean="0"/>
              <a:t>وچیزی بیشتر از رفتار عادی کودک باشند.</a:t>
            </a:r>
            <a:endParaRPr lang="fa-IR" baseline="30000" dirty="0" smtClean="0"/>
          </a:p>
          <a:p>
            <a:pPr algn="just" rtl="1"/>
            <a:r>
              <a:rPr lang="fa-IR" dirty="0" smtClean="0"/>
              <a:t>علائم و نشانه‌ها عبارت اند از: فعالانه از پیروی از اغلب درخواست‌ها یا مقررات مراجع قدرت سرپیچی می‌کند</a:t>
            </a:r>
          </a:p>
          <a:p>
            <a:pPr algn="just" rtl="1">
              <a:buFont typeface="Arial" pitchFamily="34" charset="0"/>
              <a:buChar char="•"/>
            </a:pPr>
            <a:r>
              <a:rPr lang="fa-IR" dirty="0" smtClean="0"/>
              <a:t>  با اعمالش به‌طور عمدی دیگران را اذیت می‌کند.</a:t>
            </a:r>
          </a:p>
          <a:p>
            <a:pPr algn="just" rtl="1">
              <a:buFont typeface="Arial" pitchFamily="34" charset="0"/>
              <a:buChar char="•"/>
            </a:pPr>
            <a:r>
              <a:rPr lang="fa-IR" dirty="0" smtClean="0"/>
              <a:t>  نسبت به دیگران خشمگین یا بی میل است.</a:t>
            </a:r>
          </a:p>
          <a:p>
            <a:pPr algn="just" rtl="1">
              <a:buFont typeface="Arial" pitchFamily="34" charset="0"/>
              <a:buChar char="•"/>
            </a:pPr>
            <a:r>
              <a:rPr lang="fa-IR" dirty="0" smtClean="0"/>
              <a:t> اغلب جروبحث می‌کند.</a:t>
            </a:r>
          </a:p>
          <a:p>
            <a:pPr algn="just" rtl="1">
              <a:buFont typeface="Arial" pitchFamily="34" charset="0"/>
              <a:buChar char="•"/>
            </a:pPr>
            <a:r>
              <a:rPr lang="fa-IR" dirty="0" smtClean="0"/>
              <a:t> دیگران را به خاطر اشتباهات خودشان سرزنش می‌کنند.</a:t>
            </a:r>
            <a:endParaRPr lang="fa-IR" baseline="30000" dirty="0" smtClean="0"/>
          </a:p>
          <a:p>
            <a:pPr algn="just" rtl="1">
              <a:buFont typeface="Arial" pitchFamily="34" charset="0"/>
              <a:buChar char="•"/>
            </a:pPr>
            <a:r>
              <a:rPr lang="fa-IR" dirty="0" smtClean="0"/>
              <a:t> مکرراً از کوره درمی رود.</a:t>
            </a:r>
          </a:p>
          <a:p>
            <a:pPr algn="just" rtl="1">
              <a:buFont typeface="Arial" pitchFamily="34" charset="0"/>
              <a:buChar char="•"/>
            </a:pPr>
            <a:r>
              <a:rPr lang="fa-IR" dirty="0" smtClean="0"/>
              <a:t> کینه توز و به دنبال انتقام است.</a:t>
            </a:r>
          </a:p>
          <a:p>
            <a:pPr algn="just" rtl="1">
              <a:buFont typeface="Arial" pitchFamily="34" charset="0"/>
              <a:buChar char="•"/>
            </a:pPr>
            <a:r>
              <a:rPr lang="fa-IR" dirty="0" smtClean="0"/>
              <a:t> زودرنج است و به آسانی دلخور می‌شود.</a:t>
            </a:r>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14400"/>
            <a:ext cx="8333889" cy="4801314"/>
          </a:xfrm>
          <a:prstGeom prst="rect">
            <a:avLst/>
          </a:prstGeom>
        </p:spPr>
        <p:txBody>
          <a:bodyPr wrap="square">
            <a:spAutoFit/>
          </a:bodyPr>
          <a:lstStyle/>
          <a:p>
            <a:pPr algn="just" rtl="1"/>
            <a:r>
              <a:rPr lang="fa-IR" b="1" dirty="0" smtClean="0"/>
              <a:t>اجبار به استفاده از اینترنت</a:t>
            </a:r>
          </a:p>
          <a:p>
            <a:pPr algn="just" rtl="1"/>
            <a:r>
              <a:rPr lang="fa-IR" dirty="0" smtClean="0"/>
              <a:t>این اختلال اعتیاد به اینترنت هم نامیده می شود به طوریکه فرد اغلب ساعات بیداری اش را پای کامپیوتر می گذراند.این افراد توانایی مقابله در برابر استفاده از اینترنت را ندارند.</a:t>
            </a:r>
          </a:p>
          <a:p>
            <a:pPr algn="just" rtl="1"/>
            <a:endParaRPr lang="fa-IR" dirty="0" smtClean="0"/>
          </a:p>
          <a:p>
            <a:pPr algn="just" rtl="1"/>
            <a:r>
              <a:rPr lang="fa-IR" b="1" dirty="0" smtClean="0"/>
              <a:t>اجبار استفاده از تلفن همراه</a:t>
            </a:r>
          </a:p>
          <a:p>
            <a:pPr algn="just" rtl="1"/>
            <a:r>
              <a:rPr lang="fa-IR" dirty="0" smtClean="0"/>
              <a:t>این افراد به شکل اجباری از تلفن همراه استفاده می کنند و برای استفاده از آن دلایل متناقضی می آورند مثل ترس از تنهایی و ...</a:t>
            </a:r>
          </a:p>
          <a:p>
            <a:pPr algn="just" rtl="1"/>
            <a:endParaRPr lang="fa-IR" dirty="0" smtClean="0"/>
          </a:p>
          <a:p>
            <a:pPr algn="just" rtl="1"/>
            <a:r>
              <a:rPr lang="fa-IR" b="1" dirty="0" smtClean="0"/>
              <a:t>خودزنی تکراری</a:t>
            </a:r>
          </a:p>
          <a:p>
            <a:pPr algn="just" rtl="1"/>
            <a:r>
              <a:rPr lang="fa-IR" dirty="0" smtClean="0"/>
              <a:t>این افراد به شکل اجباری و تکرار شونده به بدنشان صدمه می زنند.گاه هدف این رفتار جلب توجه دیگران با فریاد برای کمک است.</a:t>
            </a:r>
          </a:p>
          <a:p>
            <a:pPr algn="just" rtl="1"/>
            <a:endParaRPr lang="fa-IR" dirty="0" smtClean="0"/>
          </a:p>
          <a:p>
            <a:pPr algn="just" rtl="1"/>
            <a:r>
              <a:rPr lang="fa-IR" b="1" dirty="0" smtClean="0"/>
              <a:t>رفتار های جنسی اجباری</a:t>
            </a:r>
          </a:p>
          <a:p>
            <a:pPr algn="just" rtl="1"/>
            <a:r>
              <a:rPr lang="fa-IR" dirty="0" smtClean="0"/>
              <a:t>این اختلال اعتیاد به سکس نام دارد. این افراد به شکل مکرربه دنبال ارضای جنسی هستند. هیچ کنترلی بر رفتارشان ندارند و بعد از انجام آن هم احساس گناه نمی کنند.</a:t>
            </a:r>
          </a:p>
          <a:p>
            <a:pPr algn="just" rtl="1"/>
            <a:endParaRPr lang="fa-IR" dirty="0" smtClean="0"/>
          </a:p>
          <a:p>
            <a:pPr algn="just" rt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9800" y="2964359"/>
            <a:ext cx="4876800" cy="769441"/>
          </a:xfrm>
          <a:prstGeom prst="rect">
            <a:avLst/>
          </a:prstGeom>
          <a:noFill/>
        </p:spPr>
        <p:txBody>
          <a:bodyPr wrap="square" rtlCol="0">
            <a:spAutoFit/>
          </a:bodyPr>
          <a:lstStyle/>
          <a:p>
            <a:pPr algn="ctr" rtl="1"/>
            <a:r>
              <a:rPr lang="fa-IR" sz="4400" dirty="0" smtClean="0"/>
              <a:t>خسته نباشید.</a:t>
            </a:r>
            <a:endParaRPr 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4800" y="838200"/>
            <a:ext cx="4724400" cy="3139321"/>
          </a:xfrm>
          <a:prstGeom prst="rect">
            <a:avLst/>
          </a:prstGeom>
          <a:noFill/>
        </p:spPr>
        <p:txBody>
          <a:bodyPr wrap="square" rtlCol="0">
            <a:spAutoFit/>
          </a:bodyPr>
          <a:lstStyle/>
          <a:p>
            <a:pPr algn="r" rtl="1">
              <a:buFont typeface="Arial" pitchFamily="34" charset="0"/>
              <a:buChar char="•"/>
            </a:pPr>
            <a:r>
              <a:rPr lang="fa-IR" dirty="0" smtClean="0"/>
              <a:t> 5 اختلال در این دسته طبقه بندی می شوند:</a:t>
            </a:r>
          </a:p>
          <a:p>
            <a:pPr algn="r" rtl="1">
              <a:buFont typeface="Arial" pitchFamily="34" charset="0"/>
              <a:buChar char="•"/>
            </a:pPr>
            <a:endParaRPr lang="fa-IR" dirty="0" smtClean="0"/>
          </a:p>
          <a:p>
            <a:pPr algn="r" rtl="1"/>
            <a:r>
              <a:rPr lang="fa-IR" dirty="0" smtClean="0"/>
              <a:t>1- کلپتومانیا</a:t>
            </a:r>
          </a:p>
          <a:p>
            <a:pPr algn="r" rtl="1"/>
            <a:endParaRPr lang="fa-IR" dirty="0" smtClean="0"/>
          </a:p>
          <a:p>
            <a:pPr algn="r" rtl="1"/>
            <a:r>
              <a:rPr lang="fa-IR" dirty="0" smtClean="0"/>
              <a:t>2- آتش افروزی </a:t>
            </a:r>
          </a:p>
          <a:p>
            <a:pPr algn="r" rtl="1"/>
            <a:endParaRPr lang="fa-IR" dirty="0" smtClean="0"/>
          </a:p>
          <a:p>
            <a:pPr algn="r" rtl="1"/>
            <a:r>
              <a:rPr lang="fa-IR" dirty="0" smtClean="0"/>
              <a:t>3- اختلال نافرمانی مقابله ای</a:t>
            </a:r>
          </a:p>
          <a:p>
            <a:pPr algn="r" rtl="1"/>
            <a:endParaRPr lang="fa-IR" dirty="0" smtClean="0"/>
          </a:p>
          <a:p>
            <a:pPr algn="r" rtl="1"/>
            <a:r>
              <a:rPr lang="fa-IR" dirty="0" smtClean="0"/>
              <a:t>4- اختلال انفجاری متناوب</a:t>
            </a:r>
          </a:p>
          <a:p>
            <a:pPr algn="r" rtl="1"/>
            <a:endParaRPr lang="fa-IR" dirty="0" smtClean="0"/>
          </a:p>
          <a:p>
            <a:pPr algn="r" rtl="1"/>
            <a:r>
              <a:rPr lang="fa-IR" dirty="0" smtClean="0"/>
              <a:t>5- اختلال سلوک</a:t>
            </a:r>
            <a:endParaRPr lang="en-US" dirty="0"/>
          </a:p>
        </p:txBody>
      </p:sp>
      <p:pic>
        <p:nvPicPr>
          <p:cNvPr id="1026" name="Picture 2" descr="C:\Users\royal\Desktop\6a00d83527e90e69e20120a4ea1d1a970b-600wi.jpg"/>
          <p:cNvPicPr>
            <a:picLocks noChangeAspect="1" noChangeArrowheads="1"/>
          </p:cNvPicPr>
          <p:nvPr/>
        </p:nvPicPr>
        <p:blipFill>
          <a:blip r:embed="rId2"/>
          <a:srcRect/>
          <a:stretch>
            <a:fillRect/>
          </a:stretch>
        </p:blipFill>
        <p:spPr bwMode="auto">
          <a:xfrm>
            <a:off x="533401" y="914401"/>
            <a:ext cx="2929136" cy="1752600"/>
          </a:xfrm>
          <a:prstGeom prst="rect">
            <a:avLst/>
          </a:prstGeom>
          <a:noFill/>
        </p:spPr>
      </p:pic>
      <p:pic>
        <p:nvPicPr>
          <p:cNvPr id="5" name="Picture 2" descr="C:\Users\royal\Desktop\download (2).jpg"/>
          <p:cNvPicPr>
            <a:picLocks noChangeAspect="1" noChangeArrowheads="1"/>
          </p:cNvPicPr>
          <p:nvPr/>
        </p:nvPicPr>
        <p:blipFill>
          <a:blip r:embed="rId3"/>
          <a:srcRect/>
          <a:stretch>
            <a:fillRect/>
          </a:stretch>
        </p:blipFill>
        <p:spPr bwMode="auto">
          <a:xfrm>
            <a:off x="533400" y="2743200"/>
            <a:ext cx="2880360" cy="2057400"/>
          </a:xfrm>
          <a:prstGeom prst="rect">
            <a:avLst/>
          </a:prstGeom>
          <a:noFill/>
        </p:spPr>
      </p:pic>
      <p:pic>
        <p:nvPicPr>
          <p:cNvPr id="6" name="Picture 6" descr="C:\Users\royal\Desktop\download (7).jpg"/>
          <p:cNvPicPr>
            <a:picLocks noChangeAspect="1" noChangeArrowheads="1"/>
          </p:cNvPicPr>
          <p:nvPr/>
        </p:nvPicPr>
        <p:blipFill>
          <a:blip r:embed="rId4"/>
          <a:srcRect/>
          <a:stretch>
            <a:fillRect/>
          </a:stretch>
        </p:blipFill>
        <p:spPr bwMode="auto">
          <a:xfrm>
            <a:off x="609600" y="4800600"/>
            <a:ext cx="2705100" cy="168592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990600"/>
            <a:ext cx="8305800" cy="1477328"/>
          </a:xfrm>
          <a:prstGeom prst="rect">
            <a:avLst/>
          </a:prstGeom>
          <a:noFill/>
        </p:spPr>
        <p:txBody>
          <a:bodyPr wrap="square" rtlCol="0">
            <a:spAutoFit/>
          </a:bodyPr>
          <a:lstStyle/>
          <a:p>
            <a:pPr algn="just" rtl="1">
              <a:buFont typeface="Arial" pitchFamily="34" charset="0"/>
              <a:buChar char="•"/>
            </a:pPr>
            <a:r>
              <a:rPr lang="fa-IR" dirty="0" smtClean="0"/>
              <a:t> از ویژگی های مشترک این اختلالات عدم توانایی مقاومت در برار بر تکانه ، رانه یا وسواس برای انجام یک عمل واضحا خطرناک برای خود و دیگران است.</a:t>
            </a:r>
          </a:p>
          <a:p>
            <a:pPr algn="just" rtl="1">
              <a:buFont typeface="Arial" pitchFamily="34" charset="0"/>
              <a:buChar char="•"/>
            </a:pPr>
            <a:endParaRPr lang="fa-IR" dirty="0" smtClean="0"/>
          </a:p>
          <a:p>
            <a:pPr algn="just" rtl="1">
              <a:buFont typeface="Arial" pitchFamily="34" charset="0"/>
              <a:buChar char="•"/>
            </a:pPr>
            <a:r>
              <a:rPr lang="fa-IR" dirty="0" smtClean="0"/>
              <a:t> قبل از واقعه فرد معمولا یک احساس تنش و انگیختگی دارد که گاهی اما نه همیشه با یک احساس آگاهانه لذت همراه می شود و تکمیل فعالیت یک حس سریع ارضا و رهایی به فرد می دهد. </a:t>
            </a:r>
          </a:p>
        </p:txBody>
      </p:sp>
      <p:pic>
        <p:nvPicPr>
          <p:cNvPr id="1026" name="Picture 2" descr="C:\Users\royal\Desktop\2000px-Gnome-face-angry.svg_-1140x445.png"/>
          <p:cNvPicPr>
            <a:picLocks noChangeAspect="1" noChangeArrowheads="1"/>
          </p:cNvPicPr>
          <p:nvPr/>
        </p:nvPicPr>
        <p:blipFill>
          <a:blip r:embed="rId2"/>
          <a:srcRect/>
          <a:stretch>
            <a:fillRect/>
          </a:stretch>
        </p:blipFill>
        <p:spPr bwMode="auto">
          <a:xfrm rot="19868519">
            <a:off x="4544381" y="3586829"/>
            <a:ext cx="3886200" cy="1516981"/>
          </a:xfrm>
          <a:prstGeom prst="rect">
            <a:avLst/>
          </a:prstGeom>
          <a:noFill/>
        </p:spPr>
      </p:pic>
      <p:pic>
        <p:nvPicPr>
          <p:cNvPr id="1027" name="Picture 3" descr="C:\Users\royal\Desktop\Regret1.jpg"/>
          <p:cNvPicPr>
            <a:picLocks noChangeAspect="1" noChangeArrowheads="1"/>
          </p:cNvPicPr>
          <p:nvPr/>
        </p:nvPicPr>
        <p:blipFill>
          <a:blip r:embed="rId3"/>
          <a:srcRect/>
          <a:stretch>
            <a:fillRect/>
          </a:stretch>
        </p:blipFill>
        <p:spPr bwMode="auto">
          <a:xfrm rot="812908">
            <a:off x="990600" y="3352800"/>
            <a:ext cx="2851932" cy="1905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003280"/>
            <a:ext cx="8229600" cy="3416320"/>
          </a:xfrm>
          <a:prstGeom prst="rect">
            <a:avLst/>
          </a:prstGeom>
          <a:noFill/>
        </p:spPr>
        <p:txBody>
          <a:bodyPr wrap="square" rtlCol="0">
            <a:spAutoFit/>
          </a:bodyPr>
          <a:lstStyle/>
          <a:p>
            <a:pPr algn="just" rtl="1"/>
            <a:r>
              <a:rPr lang="fa-IR" sz="2000" b="1" dirty="0" smtClean="0"/>
              <a:t>سبب شناسی :</a:t>
            </a:r>
          </a:p>
          <a:p>
            <a:pPr algn="just" rtl="1"/>
            <a:r>
              <a:rPr lang="fa-IR" dirty="0" smtClean="0"/>
              <a:t>علت اصلی هنوز ناشناخته است ولی بعضی از عوامل نقش مهمی را در این اختلالات بازی می کنند.</a:t>
            </a:r>
          </a:p>
          <a:p>
            <a:pPr algn="just" rtl="1"/>
            <a:endParaRPr lang="fa-IR" dirty="0" smtClean="0"/>
          </a:p>
          <a:p>
            <a:pPr algn="just" rtl="1">
              <a:buFont typeface="Arial" pitchFamily="34" charset="0"/>
              <a:buChar char="•"/>
            </a:pPr>
            <a:r>
              <a:rPr lang="fa-IR" dirty="0" smtClean="0"/>
              <a:t> فاکتور های سایکودینامیک :</a:t>
            </a:r>
          </a:p>
          <a:p>
            <a:pPr algn="just" rtl="1"/>
            <a:r>
              <a:rPr lang="fa-IR" dirty="0" smtClean="0"/>
              <a:t>به اعتقاد کوهات عدم کنترل تکانه نشانه عدم شکل گیری یک حس کامل از خود است.</a:t>
            </a:r>
          </a:p>
          <a:p>
            <a:pPr algn="just" rtl="1"/>
            <a:endParaRPr lang="fa-IR" dirty="0" smtClean="0"/>
          </a:p>
          <a:p>
            <a:pPr algn="just" rtl="1">
              <a:buFont typeface="Arial" pitchFamily="34" charset="0"/>
              <a:buChar char="•"/>
            </a:pPr>
            <a:r>
              <a:rPr lang="fa-IR" dirty="0" smtClean="0"/>
              <a:t> فاکتور های روانی اجتماعی:</a:t>
            </a:r>
          </a:p>
          <a:p>
            <a:pPr algn="just" rtl="1"/>
            <a:r>
              <a:rPr lang="fa-IR" dirty="0" smtClean="0"/>
              <a:t>این فاکتور ها به وقایع ابتدایی زندگی فرد بر می گردد مثل الگوبرداری از والدی که خودش در کنترل تکانه هایش مشکل دارد.</a:t>
            </a:r>
          </a:p>
          <a:p>
            <a:pPr algn="just" rtl="1"/>
            <a:endParaRPr lang="fa-IR" dirty="0" smtClean="0"/>
          </a:p>
          <a:p>
            <a:pPr algn="just" rtl="1">
              <a:buFont typeface="Arial" pitchFamily="34" charset="0"/>
              <a:buChar char="•"/>
            </a:pPr>
            <a:r>
              <a:rPr lang="fa-IR" dirty="0" smtClean="0"/>
              <a:t> فاکتور های زیست شناختی :</a:t>
            </a:r>
          </a:p>
          <a:p>
            <a:pPr algn="just" rtl="1"/>
            <a:r>
              <a:rPr lang="fa-IR" dirty="0" smtClean="0"/>
              <a:t>نقص در نواحی خاص از مغز مثل سیستم لیمبیک و همچنین کاهش </a:t>
            </a:r>
            <a:r>
              <a:rPr lang="en-US" dirty="0" smtClean="0"/>
              <a:t>5HIAA</a:t>
            </a:r>
            <a:r>
              <a:rPr lang="fa-IR" dirty="0" smtClean="0"/>
              <a:t> در مایع مغزی نخاعی</a:t>
            </a:r>
            <a:endParaRPr lang="en-US" dirty="0"/>
          </a:p>
        </p:txBody>
      </p:sp>
      <p:pic>
        <p:nvPicPr>
          <p:cNvPr id="2050" name="Picture 2" descr="C:\Users\royal\Desktop\download.jpg"/>
          <p:cNvPicPr>
            <a:picLocks noChangeAspect="1" noChangeArrowheads="1"/>
          </p:cNvPicPr>
          <p:nvPr/>
        </p:nvPicPr>
        <p:blipFill>
          <a:blip r:embed="rId2"/>
          <a:srcRect/>
          <a:stretch>
            <a:fillRect/>
          </a:stretch>
        </p:blipFill>
        <p:spPr bwMode="auto">
          <a:xfrm rot="20897577">
            <a:off x="1676400" y="4800600"/>
            <a:ext cx="2381250" cy="1590675"/>
          </a:xfrm>
          <a:prstGeom prst="rect">
            <a:avLst/>
          </a:prstGeom>
          <a:noFill/>
        </p:spPr>
      </p:pic>
      <p:pic>
        <p:nvPicPr>
          <p:cNvPr id="2051" name="Picture 3" descr="C:\Users\royal\Desktop\images.jpg"/>
          <p:cNvPicPr>
            <a:picLocks noChangeAspect="1" noChangeArrowheads="1"/>
          </p:cNvPicPr>
          <p:nvPr/>
        </p:nvPicPr>
        <p:blipFill>
          <a:blip r:embed="rId3"/>
          <a:srcRect/>
          <a:stretch>
            <a:fillRect/>
          </a:stretch>
        </p:blipFill>
        <p:spPr bwMode="auto">
          <a:xfrm rot="20993771">
            <a:off x="5374233" y="4761903"/>
            <a:ext cx="2300287" cy="153073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838200"/>
            <a:ext cx="8305800" cy="5078313"/>
          </a:xfrm>
          <a:prstGeom prst="rect">
            <a:avLst/>
          </a:prstGeom>
        </p:spPr>
        <p:txBody>
          <a:bodyPr wrap="square">
            <a:spAutoFit/>
          </a:bodyPr>
          <a:lstStyle/>
          <a:p>
            <a:pPr algn="just" rtl="1"/>
            <a:r>
              <a:rPr lang="fa-IR" b="1" dirty="0" smtClean="0"/>
              <a:t>جنون دزدی</a:t>
            </a:r>
            <a:r>
              <a:rPr lang="fa-IR" dirty="0" smtClean="0"/>
              <a:t> (</a:t>
            </a:r>
            <a:r>
              <a:rPr lang="en-US" dirty="0" smtClean="0"/>
              <a:t>Kleptomania</a:t>
            </a:r>
            <a:r>
              <a:rPr lang="fa-IR" dirty="0" smtClean="0"/>
              <a:t>)</a:t>
            </a:r>
          </a:p>
          <a:p>
            <a:pPr algn="just" rtl="1"/>
            <a:r>
              <a:rPr lang="en-US" dirty="0" smtClean="0"/>
              <a:t>‏ </a:t>
            </a:r>
            <a:r>
              <a:rPr lang="fa-IR" dirty="0" smtClean="0"/>
              <a:t>یک تمایل غیر قابل مقاومت برای دزدیدن وسایل </a:t>
            </a:r>
            <a:r>
              <a:rPr lang="fa-IR" b="1" dirty="0" smtClean="0"/>
              <a:t>کم ارزش </a:t>
            </a:r>
            <a:r>
              <a:rPr lang="fa-IR" dirty="0" smtClean="0"/>
              <a:t>است. افراد مبتلا به این اختلال به دنبال دزدیدن اشیا نه چندان ارزشمند مانند خودکار، گیرهٔ کاغذ، چسب و نظیر آنها هستند.</a:t>
            </a:r>
          </a:p>
          <a:p>
            <a:pPr algn="just" rtl="1"/>
            <a:endParaRPr lang="fa-IR" dirty="0" smtClean="0"/>
          </a:p>
          <a:p>
            <a:pPr algn="just" rtl="1">
              <a:buFont typeface="Arial" pitchFamily="34" charset="0"/>
              <a:buChar char="•"/>
            </a:pPr>
            <a:r>
              <a:rPr lang="fa-IR" dirty="0" smtClean="0"/>
              <a:t> خصوصیت اصلی جنون دزدی، ناتوانی مکرر برای مقاومت درمقابل تکانه های دزدی اشیایی است که برای مصرف شخصی ضرورتی نداشته یا ارزش مادی خاصی ندارند. </a:t>
            </a:r>
          </a:p>
          <a:p>
            <a:pPr algn="just" rtl="1">
              <a:buFont typeface="Arial" pitchFamily="34" charset="0"/>
              <a:buChar char="•"/>
            </a:pPr>
            <a:endParaRPr lang="fa-IR" dirty="0" smtClean="0"/>
          </a:p>
          <a:p>
            <a:pPr algn="just" rtl="1"/>
            <a:endParaRPr lang="fa-IR" dirty="0" smtClean="0"/>
          </a:p>
          <a:p>
            <a:pPr algn="just" rtl="1">
              <a:buFont typeface="Arial" pitchFamily="34" charset="0"/>
              <a:buChar char="•"/>
            </a:pPr>
            <a:r>
              <a:rPr lang="fa-IR" dirty="0" smtClean="0"/>
              <a:t> اشیای دزدیده شده اغلب دورانداخته، به طور پنهانی بازگردانده یا در خفا و پنهان نگهداری می شوند.  </a:t>
            </a:r>
          </a:p>
          <a:p>
            <a:pPr algn="just" rtl="1"/>
            <a:r>
              <a:rPr lang="fa-IR" dirty="0" smtClean="0"/>
              <a:t>مبتلایان به جنون دزدی معمولاً توانایی خرید اشیایی که به طور تکانشی می دزدند را دارند.</a:t>
            </a:r>
            <a:br>
              <a:rPr lang="fa-IR" dirty="0" smtClean="0"/>
            </a:br>
            <a:endParaRPr lang="fa-IR" dirty="0" smtClean="0"/>
          </a:p>
          <a:p>
            <a:pPr algn="just" rtl="1">
              <a:buFont typeface="Arial" pitchFamily="34" charset="0"/>
              <a:buChar char="•"/>
            </a:pPr>
            <a:r>
              <a:rPr lang="fa-IR" dirty="0" smtClean="0"/>
              <a:t> در جنون دزدی مانند سایر اختلالات تکانشی شخص قبل از ارتکاب عمل تنش قابل ملاحظه ای دارد و پس از انجام آن احساس رضایت و کاهش تنش می کند و ممکن است با احساس گناه، پشیمانی یا افسردگی همراه باشد یا نباشد. دزدی برنامه ریزی شده نبوده، شخص کسی را در آن درگیر نمی کند. </a:t>
            </a:r>
          </a:p>
          <a:p>
            <a:pPr algn="just" rtl="1">
              <a:buFont typeface="Arial" pitchFamily="34" charset="0"/>
              <a:buChar char="•"/>
            </a:pPr>
            <a:endParaRPr lang="fa-IR" dirty="0" smtClean="0"/>
          </a:p>
          <a:p>
            <a:pPr algn="just" rtl="1">
              <a:buFont typeface="Arial" pitchFamily="34" charset="0"/>
              <a:buChar char="•"/>
            </a:pPr>
            <a:r>
              <a:rPr lang="fa-IR" dirty="0" smtClean="0"/>
              <a:t> شیوع در زنان سه برابر مردان و  و حدود 6% عنوان می شود. </a:t>
            </a:r>
          </a:p>
          <a:p>
            <a:pPr algn="just" rtl="1"/>
            <a:r>
              <a:rPr lang="fa-IR" dirty="0" smtClean="0"/>
              <a:t/>
            </a:r>
            <a:br>
              <a:rPr lang="fa-IR"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990600"/>
            <a:ext cx="8001000" cy="1754326"/>
          </a:xfrm>
          <a:prstGeom prst="rect">
            <a:avLst/>
          </a:prstGeom>
          <a:noFill/>
        </p:spPr>
        <p:txBody>
          <a:bodyPr wrap="square" rtlCol="0">
            <a:spAutoFit/>
          </a:bodyPr>
          <a:lstStyle/>
          <a:p>
            <a:pPr algn="just" rtl="1"/>
            <a:r>
              <a:rPr lang="fa-IR" b="1" dirty="0" smtClean="0"/>
              <a:t>سبب</a:t>
            </a:r>
            <a:r>
              <a:rPr lang="fa-IR" dirty="0" smtClean="0"/>
              <a:t> </a:t>
            </a:r>
            <a:r>
              <a:rPr lang="fa-IR" b="1" dirty="0" smtClean="0"/>
              <a:t>شناسی</a:t>
            </a:r>
            <a:r>
              <a:rPr lang="fa-IR" dirty="0" smtClean="0"/>
              <a:t>:</a:t>
            </a:r>
          </a:p>
          <a:p>
            <a:pPr algn="just" rtl="1">
              <a:buFont typeface="Arial" pitchFamily="34" charset="0"/>
              <a:buChar char="•"/>
            </a:pPr>
            <a:r>
              <a:rPr lang="fa-IR" dirty="0" smtClean="0"/>
              <a:t> از نظر روانکاوی فکر می کنند این سندرم در جبران بی توجهی واقعی یا تصوری فرد در کودکی و صدمه به خود شیفتگی اش شکل گرفته باشد.</a:t>
            </a:r>
          </a:p>
          <a:p>
            <a:pPr algn="just" rtl="1">
              <a:buFont typeface="Arial" pitchFamily="34" charset="0"/>
              <a:buChar char="•"/>
            </a:pPr>
            <a:r>
              <a:rPr lang="fa-IR" dirty="0" smtClean="0"/>
              <a:t> بیماری های مغز و عقب ماندگی</a:t>
            </a:r>
          </a:p>
          <a:p>
            <a:pPr algn="just" rtl="1">
              <a:buFont typeface="Arial" pitchFamily="34" charset="0"/>
              <a:buChar char="•"/>
            </a:pPr>
            <a:r>
              <a:rPr lang="fa-IR" dirty="0" smtClean="0"/>
              <a:t> علایم نورولوژیک کانونی، آتروفی کورتکس و بزرگی بطن های طرفی</a:t>
            </a:r>
          </a:p>
          <a:p>
            <a:pPr algn="just" rtl="1">
              <a:buFont typeface="Arial" pitchFamily="34" charset="0"/>
              <a:buChar char="•"/>
            </a:pPr>
            <a:r>
              <a:rPr lang="fa-IR" dirty="0" smtClean="0"/>
              <a:t> اختلال در متابولیسم مونوآمین ها به ویژه سروتونین</a:t>
            </a:r>
          </a:p>
        </p:txBody>
      </p:sp>
      <p:sp>
        <p:nvSpPr>
          <p:cNvPr id="6" name="TextBox 5"/>
          <p:cNvSpPr txBox="1"/>
          <p:nvPr/>
        </p:nvSpPr>
        <p:spPr>
          <a:xfrm>
            <a:off x="4876800" y="3276600"/>
            <a:ext cx="3886200" cy="2308324"/>
          </a:xfrm>
          <a:prstGeom prst="rect">
            <a:avLst/>
          </a:prstGeom>
          <a:noFill/>
        </p:spPr>
        <p:txBody>
          <a:bodyPr wrap="square" rtlCol="0">
            <a:spAutoFit/>
          </a:bodyPr>
          <a:lstStyle/>
          <a:p>
            <a:pPr algn="r" rtl="1"/>
            <a:r>
              <a:rPr lang="fa-IR" b="1" dirty="0" smtClean="0"/>
              <a:t>درمان</a:t>
            </a:r>
            <a:r>
              <a:rPr lang="fa-IR" dirty="0" smtClean="0"/>
              <a:t>:</a:t>
            </a:r>
          </a:p>
          <a:p>
            <a:pPr algn="r" rtl="1">
              <a:buFont typeface="Arial" pitchFamily="34" charset="0"/>
              <a:buChar char="•"/>
            </a:pPr>
            <a:r>
              <a:rPr lang="en-US" dirty="0" smtClean="0"/>
              <a:t> </a:t>
            </a:r>
            <a:r>
              <a:rPr lang="fa-IR" dirty="0" smtClean="0"/>
              <a:t>روان درمانی بینش گرا </a:t>
            </a:r>
          </a:p>
          <a:p>
            <a:pPr algn="r" rtl="1">
              <a:buFont typeface="Arial" pitchFamily="34" charset="0"/>
              <a:buChar char="•"/>
            </a:pPr>
            <a:r>
              <a:rPr lang="fa-IR" dirty="0" smtClean="0"/>
              <a:t> روانکاوی</a:t>
            </a:r>
          </a:p>
          <a:p>
            <a:pPr algn="r" rtl="1">
              <a:buFont typeface="Arial" pitchFamily="34" charset="0"/>
              <a:buChar char="•"/>
            </a:pPr>
            <a:r>
              <a:rPr lang="en-US" dirty="0" smtClean="0"/>
              <a:t>SSRI </a:t>
            </a:r>
            <a:endParaRPr lang="fa-IR" dirty="0" smtClean="0"/>
          </a:p>
          <a:p>
            <a:pPr algn="r" rtl="1">
              <a:buFont typeface="Arial" pitchFamily="34" charset="0"/>
              <a:buChar char="•"/>
            </a:pPr>
            <a:r>
              <a:rPr lang="en-US" dirty="0" smtClean="0"/>
              <a:t> TCA </a:t>
            </a:r>
          </a:p>
          <a:p>
            <a:pPr algn="r" rtl="1">
              <a:buFont typeface="Arial" pitchFamily="34" charset="0"/>
              <a:buChar char="•"/>
            </a:pPr>
            <a:r>
              <a:rPr lang="en-US" dirty="0" err="1" smtClean="0"/>
              <a:t>Terazodone</a:t>
            </a:r>
            <a:r>
              <a:rPr lang="en-US" dirty="0" smtClean="0"/>
              <a:t> </a:t>
            </a:r>
          </a:p>
          <a:p>
            <a:pPr algn="r" rtl="1">
              <a:buFont typeface="Arial" pitchFamily="34" charset="0"/>
              <a:buChar char="•"/>
            </a:pPr>
            <a:r>
              <a:rPr lang="en-US" dirty="0" smtClean="0"/>
              <a:t> Li </a:t>
            </a:r>
          </a:p>
          <a:p>
            <a:pPr algn="r" rtl="1">
              <a:buFont typeface="Arial" pitchFamily="34" charset="0"/>
              <a:buChar char="•"/>
            </a:pPr>
            <a:r>
              <a:rPr lang="en-US" dirty="0" smtClean="0"/>
              <a:t>ECT </a:t>
            </a:r>
          </a:p>
        </p:txBody>
      </p:sp>
      <p:pic>
        <p:nvPicPr>
          <p:cNvPr id="3074" name="Picture 2" descr="C:\Users\royal\Desktop\download (1).jpg"/>
          <p:cNvPicPr>
            <a:picLocks noChangeAspect="1" noChangeArrowheads="1"/>
          </p:cNvPicPr>
          <p:nvPr/>
        </p:nvPicPr>
        <p:blipFill>
          <a:blip r:embed="rId2"/>
          <a:srcRect/>
          <a:stretch>
            <a:fillRect/>
          </a:stretch>
        </p:blipFill>
        <p:spPr bwMode="auto">
          <a:xfrm>
            <a:off x="838200" y="1828800"/>
            <a:ext cx="2228850" cy="2047875"/>
          </a:xfrm>
          <a:prstGeom prst="rect">
            <a:avLst/>
          </a:prstGeom>
          <a:noFill/>
        </p:spPr>
      </p:pic>
      <p:pic>
        <p:nvPicPr>
          <p:cNvPr id="3075" name="Picture 3" descr="C:\Users\royal\Desktop\images (1).jpg"/>
          <p:cNvPicPr>
            <a:picLocks noChangeAspect="1" noChangeArrowheads="1"/>
          </p:cNvPicPr>
          <p:nvPr/>
        </p:nvPicPr>
        <p:blipFill>
          <a:blip r:embed="rId3"/>
          <a:srcRect/>
          <a:stretch>
            <a:fillRect/>
          </a:stretch>
        </p:blipFill>
        <p:spPr bwMode="auto">
          <a:xfrm>
            <a:off x="685800" y="4267200"/>
            <a:ext cx="2466975" cy="18478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534400" cy="2308324"/>
          </a:xfrm>
          <a:prstGeom prst="rect">
            <a:avLst/>
          </a:prstGeom>
        </p:spPr>
        <p:txBody>
          <a:bodyPr wrap="square">
            <a:spAutoFit/>
          </a:bodyPr>
          <a:lstStyle/>
          <a:p>
            <a:pPr algn="just" rtl="1"/>
            <a:r>
              <a:rPr lang="fa-IR" b="1" dirty="0" smtClean="0"/>
              <a:t>اختلال جنون آتش‌افروزی</a:t>
            </a:r>
            <a:r>
              <a:rPr lang="fa-IR" dirty="0" smtClean="0"/>
              <a:t>  </a:t>
            </a:r>
            <a:r>
              <a:rPr lang="en-US" dirty="0" smtClean="0"/>
              <a:t>Pyromania</a:t>
            </a:r>
          </a:p>
          <a:p>
            <a:pPr algn="just" rtl="1"/>
            <a:r>
              <a:rPr lang="fa-IR" dirty="0" smtClean="0"/>
              <a:t>به معنی برپا کردن آتش به صورت مکرر، عمدی و هدفمند است. خصوصیات مرتبط با این اختلال عبارتند از: </a:t>
            </a:r>
          </a:p>
          <a:p>
            <a:pPr algn="just" rtl="1"/>
            <a:r>
              <a:rPr lang="fa-IR" dirty="0" smtClean="0"/>
              <a:t>احساس تنش یا انگیختگی عاطفی پیش از از آتش افروزی، شیفتگی، علاقه یا کنجکاوی در مورد آتش و مجذوبیت نسبت به آتش و فعالیت‌ها و تجهیزات مرتبط با آتش‌نشانی، احساس لذت، رضایت یا تسکین هنگام آتش افروزی یا هنگام مشاهدهٔ حریق یا شرکت در پیامدهای آن.</a:t>
            </a:r>
          </a:p>
          <a:p>
            <a:pPr algn="just" rtl="1"/>
            <a:r>
              <a:rPr lang="fa-IR" dirty="0" smtClean="0"/>
              <a:t>بیماران ممکن است پیش از شروع آتش افروزی تدارکات پیشرفتهٔ قابل ملاحظه‌ای در نظر بگیرند.</a:t>
            </a:r>
          </a:p>
          <a:p>
            <a:pPr algn="just" rtl="1"/>
            <a:r>
              <a:rPr lang="fa-IR" dirty="0" smtClean="0"/>
              <a:t>بیماری بسیار نادری است</a:t>
            </a:r>
          </a:p>
          <a:p>
            <a:pPr algn="just" rtl="1"/>
            <a:r>
              <a:rPr lang="fa-IR" dirty="0" smtClean="0"/>
              <a:t>نسبت مرد به زن 8 به 1 است و بیش از 40 درصد دستگیر شدگان سن کمتر از 18 سال دارند.</a:t>
            </a:r>
            <a:endParaRPr lang="fa-IR" dirty="0"/>
          </a:p>
        </p:txBody>
      </p:sp>
      <p:pic>
        <p:nvPicPr>
          <p:cNvPr id="4098" name="Picture 2" descr="C:\Users\royal\Desktop\download (2).jpg"/>
          <p:cNvPicPr>
            <a:picLocks noChangeAspect="1" noChangeArrowheads="1"/>
          </p:cNvPicPr>
          <p:nvPr/>
        </p:nvPicPr>
        <p:blipFill>
          <a:blip r:embed="rId2"/>
          <a:srcRect/>
          <a:stretch>
            <a:fillRect/>
          </a:stretch>
        </p:blipFill>
        <p:spPr bwMode="auto">
          <a:xfrm>
            <a:off x="3139440" y="3657600"/>
            <a:ext cx="2880360" cy="2057400"/>
          </a:xfrm>
          <a:prstGeom prst="rect">
            <a:avLst/>
          </a:prstGeom>
          <a:noFill/>
        </p:spPr>
      </p:pic>
      <p:pic>
        <p:nvPicPr>
          <p:cNvPr id="4099" name="Picture 3" descr="C:\Users\royal\Desktop\download (3).jpg"/>
          <p:cNvPicPr>
            <a:picLocks noChangeAspect="1" noChangeArrowheads="1"/>
          </p:cNvPicPr>
          <p:nvPr/>
        </p:nvPicPr>
        <p:blipFill>
          <a:blip r:embed="rId3"/>
          <a:srcRect/>
          <a:stretch>
            <a:fillRect/>
          </a:stretch>
        </p:blipFill>
        <p:spPr bwMode="auto">
          <a:xfrm rot="20805593">
            <a:off x="579078" y="3959926"/>
            <a:ext cx="2161170" cy="1607414"/>
          </a:xfrm>
          <a:prstGeom prst="rect">
            <a:avLst/>
          </a:prstGeom>
          <a:noFill/>
        </p:spPr>
      </p:pic>
      <p:pic>
        <p:nvPicPr>
          <p:cNvPr id="4100" name="Picture 4" descr="C:\Users\royal\Desktop\download (4).jpg"/>
          <p:cNvPicPr>
            <a:picLocks noChangeAspect="1" noChangeArrowheads="1"/>
          </p:cNvPicPr>
          <p:nvPr/>
        </p:nvPicPr>
        <p:blipFill>
          <a:blip r:embed="rId4"/>
          <a:srcRect/>
          <a:stretch>
            <a:fillRect/>
          </a:stretch>
        </p:blipFill>
        <p:spPr bwMode="auto">
          <a:xfrm rot="864165">
            <a:off x="6535987" y="3960130"/>
            <a:ext cx="2286483" cy="164881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62000"/>
            <a:ext cx="8458200" cy="2585323"/>
          </a:xfrm>
          <a:prstGeom prst="rect">
            <a:avLst/>
          </a:prstGeom>
        </p:spPr>
        <p:txBody>
          <a:bodyPr wrap="square">
            <a:spAutoFit/>
          </a:bodyPr>
          <a:lstStyle/>
          <a:p>
            <a:pPr algn="just" rtl="1"/>
            <a:r>
              <a:rPr lang="fa-IR" b="1" dirty="0" smtClean="0"/>
              <a:t>ملاک‌های تشخیصی</a:t>
            </a:r>
          </a:p>
          <a:p>
            <a:pPr algn="just" rtl="1">
              <a:buFont typeface="Arial" pitchFamily="34" charset="0"/>
              <a:buChar char="•"/>
            </a:pPr>
            <a:r>
              <a:rPr lang="fa-IR" dirty="0" smtClean="0"/>
              <a:t> آتش افروزی عمدی و هدفمند در بیش از یک موقعیت.</a:t>
            </a:r>
          </a:p>
          <a:p>
            <a:pPr algn="just" rtl="1">
              <a:buFont typeface="Arial" pitchFamily="34" charset="0"/>
              <a:buChar char="•"/>
            </a:pPr>
            <a:r>
              <a:rPr lang="fa-IR" dirty="0" smtClean="0"/>
              <a:t> تنش یا برانگیختگی عاطفی قبل از این عمل.</a:t>
            </a:r>
          </a:p>
          <a:p>
            <a:pPr algn="just" rtl="1">
              <a:buFont typeface="Arial" pitchFamily="34" charset="0"/>
              <a:buChar char="•"/>
            </a:pPr>
            <a:r>
              <a:rPr lang="fa-IR" dirty="0" smtClean="0"/>
              <a:t> شیفتگی به آتش، علاقه به آن، کنجکاوی در بارهٔ آن، یا جذب شدن به آن و زمینه‌های موقعیتی آن.</a:t>
            </a:r>
          </a:p>
          <a:p>
            <a:pPr algn="just" rtl="1">
              <a:buFont typeface="Arial" pitchFamily="34" charset="0"/>
              <a:buChar char="•"/>
            </a:pPr>
            <a:r>
              <a:rPr lang="fa-IR" dirty="0" smtClean="0"/>
              <a:t> لذت، ارضا، یا تسکین هنگام آتش افروزی‌ها یا هنگام تماشا کردن عواقب بعدی آن یا مشارکت کردن در آن.</a:t>
            </a:r>
          </a:p>
          <a:p>
            <a:pPr algn="just" rtl="1">
              <a:buFont typeface="Arial" pitchFamily="34" charset="0"/>
              <a:buChar char="•"/>
            </a:pPr>
            <a:r>
              <a:rPr lang="fa-IR" dirty="0" smtClean="0"/>
              <a:t> آتش افروزی برای نفع مالی، به عنوان ابراز ایدئولوژی اجتماعی- سیاسی، برای پنهان کردن فعالیت تبهاکارانه، برای ابراز خشم یا انتقام، یا برای بهبود بخشیدن به شرایط زندگی فرد، در واکنش به هذیان یا توهم، یا در نتیجهٔ قضاوت معیوب انجام نمی‌شود.</a:t>
            </a:r>
          </a:p>
          <a:p>
            <a:pPr algn="just" rtl="1">
              <a:buFont typeface="Arial" pitchFamily="34" charset="0"/>
              <a:buChar char="•"/>
            </a:pPr>
            <a:r>
              <a:rPr lang="fa-IR" dirty="0" smtClean="0"/>
              <a:t> آتش افروزی با اختلال سلوک، دورهٔ مانیک، یا اختلال شخصیت ضد اجتماعی بهتر توجیه نمی‌شود.</a:t>
            </a:r>
            <a:endParaRPr lang="fa-IR" dirty="0"/>
          </a:p>
        </p:txBody>
      </p:sp>
      <p:sp>
        <p:nvSpPr>
          <p:cNvPr id="3" name="TextBox 2"/>
          <p:cNvSpPr txBox="1"/>
          <p:nvPr/>
        </p:nvSpPr>
        <p:spPr>
          <a:xfrm>
            <a:off x="381000" y="3505200"/>
            <a:ext cx="8458200" cy="1477328"/>
          </a:xfrm>
          <a:prstGeom prst="rect">
            <a:avLst/>
          </a:prstGeom>
          <a:noFill/>
        </p:spPr>
        <p:txBody>
          <a:bodyPr wrap="square" rtlCol="0">
            <a:spAutoFit/>
          </a:bodyPr>
          <a:lstStyle/>
          <a:p>
            <a:pPr algn="just" rtl="1"/>
            <a:r>
              <a:rPr lang="fa-IR" b="1" dirty="0" smtClean="0"/>
              <a:t>سبب شناسی</a:t>
            </a:r>
          </a:p>
          <a:p>
            <a:pPr algn="just" rtl="1">
              <a:buFont typeface="Arial" pitchFamily="34" charset="0"/>
              <a:buChar char="•"/>
            </a:pPr>
            <a:r>
              <a:rPr lang="fa-IR" dirty="0" smtClean="0"/>
              <a:t> خانواده آشفته در دوران کودکی و تروماها در دوران کودکی مطرح است.</a:t>
            </a:r>
          </a:p>
          <a:p>
            <a:pPr algn="just" rtl="1">
              <a:buFont typeface="Arial" pitchFamily="34" charset="0"/>
              <a:buChar char="•"/>
            </a:pPr>
            <a:r>
              <a:rPr lang="fa-IR" dirty="0" smtClean="0"/>
              <a:t> یافته هایی مبنی یر دخالت سیستم سروتونرژیک و آدرنرژیک وجود دارد</a:t>
            </a:r>
          </a:p>
          <a:p>
            <a:pPr algn="just" rtl="1">
              <a:buFont typeface="Arial" pitchFamily="34" charset="0"/>
              <a:buChar char="•"/>
            </a:pPr>
            <a:r>
              <a:rPr lang="fa-IR" dirty="0" smtClean="0"/>
              <a:t> وجود هایپوگلیسمی واکنشی بر اساس غلظت گلوکز در تست تحمل قند ، به عنوان علتی برای آتش افروزی در نظر گرفته شده است.</a:t>
            </a:r>
            <a:endParaRPr lang="en-US" dirty="0"/>
          </a:p>
        </p:txBody>
      </p:sp>
      <p:sp>
        <p:nvSpPr>
          <p:cNvPr id="4" name="Rectangle 3"/>
          <p:cNvSpPr/>
          <p:nvPr/>
        </p:nvSpPr>
        <p:spPr>
          <a:xfrm>
            <a:off x="457200" y="5124271"/>
            <a:ext cx="8382000" cy="1200329"/>
          </a:xfrm>
          <a:prstGeom prst="rect">
            <a:avLst/>
          </a:prstGeom>
        </p:spPr>
        <p:txBody>
          <a:bodyPr wrap="square">
            <a:spAutoFit/>
          </a:bodyPr>
          <a:lstStyle/>
          <a:p>
            <a:pPr algn="just" rtl="1"/>
            <a:r>
              <a:rPr lang="fa-IR" b="1" dirty="0" smtClean="0"/>
              <a:t>درمان</a:t>
            </a:r>
          </a:p>
          <a:p>
            <a:pPr algn="just" rtl="1"/>
            <a:r>
              <a:rPr lang="fa-IR" dirty="0" smtClean="0"/>
              <a:t>درمان مبتلایان به دلیل فقدان انگیزه در آنها مشکل است. رویکرد مناسب استفاده از چند روش مختلف و از جمله رویکردهای رفتاری است. به علت ماهیت عودکننده بیماری، برنامه درمان می بایست شامل نظارت بر بیمار جهت جلوگیری از تکرار دروه های آتش افروزی باشد.</a:t>
            </a: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823079"/>
            <a:ext cx="8229600" cy="3139321"/>
          </a:xfrm>
          <a:prstGeom prst="rect">
            <a:avLst/>
          </a:prstGeom>
        </p:spPr>
        <p:txBody>
          <a:bodyPr wrap="square">
            <a:spAutoFit/>
          </a:bodyPr>
          <a:lstStyle/>
          <a:p>
            <a:pPr algn="just" rtl="1"/>
            <a:r>
              <a:rPr lang="fa-IR" b="1" dirty="0" smtClean="0"/>
              <a:t>اختلال انفجاری متناوب</a:t>
            </a:r>
          </a:p>
          <a:p>
            <a:pPr algn="just" rtl="1"/>
            <a:r>
              <a:rPr lang="en-US" dirty="0" smtClean="0"/>
              <a:t> </a:t>
            </a:r>
            <a:r>
              <a:rPr lang="fa-IR" dirty="0" smtClean="0"/>
              <a:t>یک اختلال رفتاری است که از طریق انفجار ناگهانی خشم و خشونت، اغلب تا مرز غیظ، که نسبت به وضعیت پیش آمده نامناسب است، شناسایی می‌شود. تجاوز تهاجمی پیش‌بینی نشده است و توسط واکنش نامتناسب به هر نوع واقعه تحریک‌آمیز واقعی یا درک شده تعریف می‌شود. بعضی از افراد تغییرات عاطفی را قبل از فوران خشم گزارش کرده‌اند .</a:t>
            </a:r>
          </a:p>
          <a:p>
            <a:pPr algn="just" rtl="1"/>
            <a:r>
              <a:rPr lang="fa-IR" dirty="0" smtClean="0"/>
              <a:t>این اختلال در حال حاضر در دسته «رفتار های مخرب، کنترل تکانه و اختلالات رفتاری» طبقه‌بندی شده‌است. </a:t>
            </a:r>
          </a:p>
          <a:p>
            <a:pPr algn="just" rtl="1"/>
            <a:r>
              <a:rPr lang="fa-IR" dirty="0" smtClean="0"/>
              <a:t>این اختلال به خودی خود به راحتی تشخیص داده نمی‌شود و اغلب همراه با سایر اختلالات خلقی، به ویژه اختلال دو قطبی مشاهده می‌شود.</a:t>
            </a:r>
          </a:p>
          <a:p>
            <a:pPr algn="just" rtl="1"/>
            <a:r>
              <a:rPr lang="fa-IR" dirty="0" smtClean="0"/>
              <a:t> اعمال تهاجمی معمولاً همراه با احساس تسکین و در بعضی موارد لذت است، اما اغلب پس از آن با پشیمانی همراه است.</a:t>
            </a:r>
            <a:endParaRPr lang="fa-IR" dirty="0"/>
          </a:p>
        </p:txBody>
      </p:sp>
      <p:pic>
        <p:nvPicPr>
          <p:cNvPr id="5122" name="Picture 2" descr="C:\Users\royal\Desktop\angry child.jpg"/>
          <p:cNvPicPr>
            <a:picLocks noChangeAspect="1" noChangeArrowheads="1"/>
          </p:cNvPicPr>
          <p:nvPr/>
        </p:nvPicPr>
        <p:blipFill>
          <a:blip r:embed="rId2"/>
          <a:srcRect/>
          <a:stretch>
            <a:fillRect/>
          </a:stretch>
        </p:blipFill>
        <p:spPr bwMode="auto">
          <a:xfrm rot="718859">
            <a:off x="1571143" y="4161943"/>
            <a:ext cx="2147888" cy="2147888"/>
          </a:xfrm>
          <a:prstGeom prst="rect">
            <a:avLst/>
          </a:prstGeom>
          <a:noFill/>
        </p:spPr>
      </p:pic>
      <p:pic>
        <p:nvPicPr>
          <p:cNvPr id="5123" name="Picture 3" descr="C:\Users\royal\Desktop\images (2).jpg"/>
          <p:cNvPicPr>
            <a:picLocks noChangeAspect="1" noChangeArrowheads="1"/>
          </p:cNvPicPr>
          <p:nvPr/>
        </p:nvPicPr>
        <p:blipFill>
          <a:blip r:embed="rId3"/>
          <a:srcRect/>
          <a:stretch>
            <a:fillRect/>
          </a:stretch>
        </p:blipFill>
        <p:spPr bwMode="auto">
          <a:xfrm rot="20393609">
            <a:off x="5271046" y="4163757"/>
            <a:ext cx="2343150" cy="1952625"/>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139</TotalTime>
  <Words>1483</Words>
  <Application>Microsoft Office PowerPoint</Application>
  <PresentationFormat>On-screen Show (4:3)</PresentationFormat>
  <Paragraphs>167</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Constantia</vt:lpstr>
      <vt:lpstr>Majalla UI</vt:lpstr>
      <vt:lpstr>Tahoma</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royal</dc:creator>
  <cp:lastModifiedBy>amir771155</cp:lastModifiedBy>
  <cp:revision>35</cp:revision>
  <dcterms:created xsi:type="dcterms:W3CDTF">2006-08-16T00:00:00Z</dcterms:created>
  <dcterms:modified xsi:type="dcterms:W3CDTF">2018-08-10T04:27:42Z</dcterms:modified>
</cp:coreProperties>
</file>